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 Regular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94660"/>
  </p:normalViewPr>
  <p:slideViewPr>
    <p:cSldViewPr>
      <p:cViewPr varScale="1">
        <p:scale>
          <a:sx n="78" d="100"/>
          <a:sy n="78" d="100"/>
        </p:scale>
        <p:origin x="1651" y="7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760A1406-419F-4BF0-8F95-7753D33F6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>
            <a:extLst>
              <a:ext uri="{FF2B5EF4-FFF2-40B4-BE49-F238E27FC236}">
                <a16:creationId xmlns:a16="http://schemas.microsoft.com/office/drawing/2014/main" id="{A37DE0C0-2718-4142-8530-2F27BF797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>
            <a:extLst>
              <a:ext uri="{FF2B5EF4-FFF2-40B4-BE49-F238E27FC236}">
                <a16:creationId xmlns:a16="http://schemas.microsoft.com/office/drawing/2014/main" id="{379DA276-EDE0-4394-88B1-743335366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>
            <a:extLst>
              <a:ext uri="{FF2B5EF4-FFF2-40B4-BE49-F238E27FC236}">
                <a16:creationId xmlns:a16="http://schemas.microsoft.com/office/drawing/2014/main" id="{CBE89207-8F2B-47E0-AA40-BBCEDA2B2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>
            <a:extLst>
              <a:ext uri="{FF2B5EF4-FFF2-40B4-BE49-F238E27FC236}">
                <a16:creationId xmlns:a16="http://schemas.microsoft.com/office/drawing/2014/main" id="{22CE6D6F-F14F-4177-89FA-2807F3A49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>
            <a:extLst>
              <a:ext uri="{FF2B5EF4-FFF2-40B4-BE49-F238E27FC236}">
                <a16:creationId xmlns:a16="http://schemas.microsoft.com/office/drawing/2014/main" id="{BA911670-2546-4A23-9BEA-42898D7CF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E994CFED-5C8D-4230-BA1D-A0F85A1A3812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21F23FED-0253-4C5B-92F0-77B6DB3BF1B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2057" name="Rectangle 9">
            <a:extLst>
              <a:ext uri="{FF2B5EF4-FFF2-40B4-BE49-F238E27FC236}">
                <a16:creationId xmlns:a16="http://schemas.microsoft.com/office/drawing/2014/main" id="{BDA58A76-C928-4118-9DB4-A9989A29D7F1}"/>
              </a:ext>
            </a:extLst>
          </p:cNvPr>
          <p:cNvSpPr>
            <a:spLocks noGrp="1" noChangeArrowheads="1"/>
          </p:cNvSpPr>
          <p:nvPr>
            <p:ph type="sldImg"/>
          </p:nvPr>
        </p:nvSpPr>
        <p:spPr bwMode="auto">
          <a:xfrm>
            <a:off x="1143000" y="685800"/>
            <a:ext cx="4562475" cy="34194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8" name="Rectangle 10">
            <a:extLst>
              <a:ext uri="{FF2B5EF4-FFF2-40B4-BE49-F238E27FC236}">
                <a16:creationId xmlns:a16="http://schemas.microsoft.com/office/drawing/2014/main" id="{6AB878E3-5E14-49A5-B716-16179DF3E1C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687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9" name="Rectangle 11">
            <a:extLst>
              <a:ext uri="{FF2B5EF4-FFF2-40B4-BE49-F238E27FC236}">
                <a16:creationId xmlns:a16="http://schemas.microsoft.com/office/drawing/2014/main" id="{F36CCE99-FE61-42BD-8770-297D27F54503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2060" name="Rectangle 12">
            <a:extLst>
              <a:ext uri="{FF2B5EF4-FFF2-40B4-BE49-F238E27FC236}">
                <a16:creationId xmlns:a16="http://schemas.microsoft.com/office/drawing/2014/main" id="{31CF4B5A-C9F0-431C-97E0-C53CB467C45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227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cs typeface="DejaVu Sans" charset="0"/>
              </a:defRPr>
            </a:lvl1pPr>
          </a:lstStyle>
          <a:p>
            <a:fld id="{5BB574B6-355E-443B-A9D1-50B278E22F7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>
            <a:extLst>
              <a:ext uri="{FF2B5EF4-FFF2-40B4-BE49-F238E27FC236}">
                <a16:creationId xmlns:a16="http://schemas.microsoft.com/office/drawing/2014/main" id="{E54E2767-0E96-40E8-8163-00F585A63C1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9CCB0E-89A8-4EB4-86F5-FBFD6C85D9DA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6385" name="Rectangle 1">
            <a:extLst>
              <a:ext uri="{FF2B5EF4-FFF2-40B4-BE49-F238E27FC236}">
                <a16:creationId xmlns:a16="http://schemas.microsoft.com/office/drawing/2014/main" id="{1968E7F9-8A1E-440E-98AF-640E2DCC8094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6" name="Text Box 2">
            <a:extLst>
              <a:ext uri="{FF2B5EF4-FFF2-40B4-BE49-F238E27FC236}">
                <a16:creationId xmlns:a16="http://schemas.microsoft.com/office/drawing/2014/main" id="{1DCAE451-E684-4A84-AA7F-0DFD80508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>
            <a:extLst>
              <a:ext uri="{FF2B5EF4-FFF2-40B4-BE49-F238E27FC236}">
                <a16:creationId xmlns:a16="http://schemas.microsoft.com/office/drawing/2014/main" id="{328ACF11-9841-4DAE-A9BA-F912B0D15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F82F072-86CE-4A53-BB84-4000D57655DB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25601" name="Rectangle 1">
            <a:extLst>
              <a:ext uri="{FF2B5EF4-FFF2-40B4-BE49-F238E27FC236}">
                <a16:creationId xmlns:a16="http://schemas.microsoft.com/office/drawing/2014/main" id="{FDB78882-4B98-4952-A6DD-2B9B21C33901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2" name="Text Box 2">
            <a:extLst>
              <a:ext uri="{FF2B5EF4-FFF2-40B4-BE49-F238E27FC236}">
                <a16:creationId xmlns:a16="http://schemas.microsoft.com/office/drawing/2014/main" id="{69A14938-BF00-43B4-A7F5-F39F49496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>
            <a:extLst>
              <a:ext uri="{FF2B5EF4-FFF2-40B4-BE49-F238E27FC236}">
                <a16:creationId xmlns:a16="http://schemas.microsoft.com/office/drawing/2014/main" id="{C2F468E5-BC86-4732-BB17-84D9332A2FB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8663930-B1B4-4E80-9243-6E3614E2B343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26625" name="Rectangle 1">
            <a:extLst>
              <a:ext uri="{FF2B5EF4-FFF2-40B4-BE49-F238E27FC236}">
                <a16:creationId xmlns:a16="http://schemas.microsoft.com/office/drawing/2014/main" id="{B71EA107-67AC-4122-A51A-3C2ADCBF2787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6" name="Text Box 2">
            <a:extLst>
              <a:ext uri="{FF2B5EF4-FFF2-40B4-BE49-F238E27FC236}">
                <a16:creationId xmlns:a16="http://schemas.microsoft.com/office/drawing/2014/main" id="{D9738469-D820-42A9-8ECF-681A6B5F7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>
            <a:extLst>
              <a:ext uri="{FF2B5EF4-FFF2-40B4-BE49-F238E27FC236}">
                <a16:creationId xmlns:a16="http://schemas.microsoft.com/office/drawing/2014/main" id="{4D98B021-8E6B-43EA-8133-B38B573937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DC58735-F95F-478D-8557-8D598BFF1AE1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27649" name="Rectangle 1">
            <a:extLst>
              <a:ext uri="{FF2B5EF4-FFF2-40B4-BE49-F238E27FC236}">
                <a16:creationId xmlns:a16="http://schemas.microsoft.com/office/drawing/2014/main" id="{D2E6EF3E-2FBC-4F3F-A291-4606AFD9CEBC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0" name="Text Box 2">
            <a:extLst>
              <a:ext uri="{FF2B5EF4-FFF2-40B4-BE49-F238E27FC236}">
                <a16:creationId xmlns:a16="http://schemas.microsoft.com/office/drawing/2014/main" id="{8CD67CE0-BFB3-42CA-87BA-B9A8F8137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>
            <a:extLst>
              <a:ext uri="{FF2B5EF4-FFF2-40B4-BE49-F238E27FC236}">
                <a16:creationId xmlns:a16="http://schemas.microsoft.com/office/drawing/2014/main" id="{3937947B-3D3E-49C0-8EA6-6A45E7BAD91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0E3E9B-D987-48FF-B5CE-2349E68ED6FA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28673" name="Rectangle 1">
            <a:extLst>
              <a:ext uri="{FF2B5EF4-FFF2-40B4-BE49-F238E27FC236}">
                <a16:creationId xmlns:a16="http://schemas.microsoft.com/office/drawing/2014/main" id="{DA9C992F-EE68-4984-A83A-7FC81D579D13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4" name="Text Box 2">
            <a:extLst>
              <a:ext uri="{FF2B5EF4-FFF2-40B4-BE49-F238E27FC236}">
                <a16:creationId xmlns:a16="http://schemas.microsoft.com/office/drawing/2014/main" id="{790F4C8B-DE42-45E2-B3AE-CF9136BB2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>
            <a:extLst>
              <a:ext uri="{FF2B5EF4-FFF2-40B4-BE49-F238E27FC236}">
                <a16:creationId xmlns:a16="http://schemas.microsoft.com/office/drawing/2014/main" id="{121E15E5-07BF-47A8-B110-EA450FF63F6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9B4382-2D3A-4F40-A4B5-EB3482CF55BC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7409" name="Rectangle 1">
            <a:extLst>
              <a:ext uri="{FF2B5EF4-FFF2-40B4-BE49-F238E27FC236}">
                <a16:creationId xmlns:a16="http://schemas.microsoft.com/office/drawing/2014/main" id="{11100757-B4F6-4782-A99E-A5B43F5DECA5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0" name="Text Box 2">
            <a:extLst>
              <a:ext uri="{FF2B5EF4-FFF2-40B4-BE49-F238E27FC236}">
                <a16:creationId xmlns:a16="http://schemas.microsoft.com/office/drawing/2014/main" id="{A075E62F-791E-4ED0-835E-C2B53A6DB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>
            <a:extLst>
              <a:ext uri="{FF2B5EF4-FFF2-40B4-BE49-F238E27FC236}">
                <a16:creationId xmlns:a16="http://schemas.microsoft.com/office/drawing/2014/main" id="{6926AF76-2074-4FA1-B7E7-AB6908A110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D93D7E-E14A-45A4-B0D0-C7CB0A619482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8433" name="Rectangle 1">
            <a:extLst>
              <a:ext uri="{FF2B5EF4-FFF2-40B4-BE49-F238E27FC236}">
                <a16:creationId xmlns:a16="http://schemas.microsoft.com/office/drawing/2014/main" id="{2C508D91-A9DD-4721-BC20-04D4B811C642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4" name="Text Box 2">
            <a:extLst>
              <a:ext uri="{FF2B5EF4-FFF2-40B4-BE49-F238E27FC236}">
                <a16:creationId xmlns:a16="http://schemas.microsoft.com/office/drawing/2014/main" id="{D514B7F1-5560-41AA-BE39-9BF1C5B8F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>
            <a:extLst>
              <a:ext uri="{FF2B5EF4-FFF2-40B4-BE49-F238E27FC236}">
                <a16:creationId xmlns:a16="http://schemas.microsoft.com/office/drawing/2014/main" id="{D1E014B6-C958-479F-BDCE-0F961C8275B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4B393F6-EA41-48F7-BA35-B7911527C51B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19457" name="Rectangle 1">
            <a:extLst>
              <a:ext uri="{FF2B5EF4-FFF2-40B4-BE49-F238E27FC236}">
                <a16:creationId xmlns:a16="http://schemas.microsoft.com/office/drawing/2014/main" id="{4C292500-DD96-43F4-8F43-F78C776C55A0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0FF32652-2F7D-4C82-8BB2-B7826A9E4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>
            <a:extLst>
              <a:ext uri="{FF2B5EF4-FFF2-40B4-BE49-F238E27FC236}">
                <a16:creationId xmlns:a16="http://schemas.microsoft.com/office/drawing/2014/main" id="{A2F523EA-1FFE-40E5-8E46-628DE3CED94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B58297-5667-49E8-8419-7D26D0B00F29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20481" name="Rectangle 1">
            <a:extLst>
              <a:ext uri="{FF2B5EF4-FFF2-40B4-BE49-F238E27FC236}">
                <a16:creationId xmlns:a16="http://schemas.microsoft.com/office/drawing/2014/main" id="{F1F4235C-6F60-4F45-AEBA-095461B69BD6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5D2CFB87-2A19-4689-AB53-576ABE2CB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>
            <a:extLst>
              <a:ext uri="{FF2B5EF4-FFF2-40B4-BE49-F238E27FC236}">
                <a16:creationId xmlns:a16="http://schemas.microsoft.com/office/drawing/2014/main" id="{DF83B959-A8E6-4E1B-A308-3D1F7EC7F5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B2C9BE5-C028-430A-B5CB-88760C746A9F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21505" name="Rectangle 1">
            <a:extLst>
              <a:ext uri="{FF2B5EF4-FFF2-40B4-BE49-F238E27FC236}">
                <a16:creationId xmlns:a16="http://schemas.microsoft.com/office/drawing/2014/main" id="{0B515378-0D85-48C7-A36A-273D95BE2116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6" name="Text Box 2">
            <a:extLst>
              <a:ext uri="{FF2B5EF4-FFF2-40B4-BE49-F238E27FC236}">
                <a16:creationId xmlns:a16="http://schemas.microsoft.com/office/drawing/2014/main" id="{0DE2AB07-E3B5-4699-A37D-38C2885C5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>
            <a:extLst>
              <a:ext uri="{FF2B5EF4-FFF2-40B4-BE49-F238E27FC236}">
                <a16:creationId xmlns:a16="http://schemas.microsoft.com/office/drawing/2014/main" id="{F21C54BF-52B3-439F-8EF3-EF46418B16E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5F31535-E82F-4403-AC86-4549D5AD9DFF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22529" name="Rectangle 1">
            <a:extLst>
              <a:ext uri="{FF2B5EF4-FFF2-40B4-BE49-F238E27FC236}">
                <a16:creationId xmlns:a16="http://schemas.microsoft.com/office/drawing/2014/main" id="{7F280098-D850-48B9-9914-2F915117EDC1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0" name="Text Box 2">
            <a:extLst>
              <a:ext uri="{FF2B5EF4-FFF2-40B4-BE49-F238E27FC236}">
                <a16:creationId xmlns:a16="http://schemas.microsoft.com/office/drawing/2014/main" id="{10399E24-6338-4FD3-B90D-10ADA4D3A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>
            <a:extLst>
              <a:ext uri="{FF2B5EF4-FFF2-40B4-BE49-F238E27FC236}">
                <a16:creationId xmlns:a16="http://schemas.microsoft.com/office/drawing/2014/main" id="{9B8AFC38-136A-48ED-9C4F-2EC5D4C8862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FEAC877-9B6A-4C69-AF57-EF1CEFF212B6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23553" name="Rectangle 1">
            <a:extLst>
              <a:ext uri="{FF2B5EF4-FFF2-40B4-BE49-F238E27FC236}">
                <a16:creationId xmlns:a16="http://schemas.microsoft.com/office/drawing/2014/main" id="{09591B76-C8BC-4A1F-9748-097BD311860A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4" name="Text Box 2">
            <a:extLst>
              <a:ext uri="{FF2B5EF4-FFF2-40B4-BE49-F238E27FC236}">
                <a16:creationId xmlns:a16="http://schemas.microsoft.com/office/drawing/2014/main" id="{4966E907-2EF6-4919-B2ED-567FE09F5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>
            <a:extLst>
              <a:ext uri="{FF2B5EF4-FFF2-40B4-BE49-F238E27FC236}">
                <a16:creationId xmlns:a16="http://schemas.microsoft.com/office/drawing/2014/main" id="{7867F683-6FEB-4E22-9C54-4F653C61AB4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9A01218-9C25-4198-BF70-DEDC9504CBD7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24577" name="Rectangle 1">
            <a:extLst>
              <a:ext uri="{FF2B5EF4-FFF2-40B4-BE49-F238E27FC236}">
                <a16:creationId xmlns:a16="http://schemas.microsoft.com/office/drawing/2014/main" id="{D85FE30B-515A-46D6-A652-B29933245FC8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326CD2F4-70B9-4650-9ED7-460F2FC08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FA744-E72D-44B1-9E62-7810DD88F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1C4C1-C1C3-4AFF-AE21-E06C87470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852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D5C6-CD0F-46CF-B511-0B511189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56951-F71E-4957-9098-67A859FB8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171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C22D6-CD08-4917-A6FE-B81BCE0268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3050" y="274638"/>
            <a:ext cx="2054225" cy="584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EBA00-2908-4983-91B8-30CA010C2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3450" cy="584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4747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36863-1BE4-4B1B-9EE3-E4B9735C2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0075" cy="1133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C2585-B8CF-48AC-93AB-7E7BC0108D4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3838" cy="4516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A3A418-4EE5-4643-8913-C567C4797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438" y="1600200"/>
            <a:ext cx="4033837" cy="4516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096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65727-E9CD-4307-949D-847241A3D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3C378-CE68-4644-9818-677FFEA97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0156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7CF9-BEAD-4B4A-8402-BC3EE4B9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59D44-6B75-4FB2-8806-A48BC7113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432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7972E-BBA6-4E4D-B250-E430909D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E6AD1-9401-4F06-BAE6-05797E410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3838" cy="4516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8EE09-2EF5-4239-AF06-544A46C38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438" y="1600200"/>
            <a:ext cx="4033837" cy="4516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206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2DC6-6DDC-4E9B-BD2F-73576719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FA013-92BD-4696-B2C5-BB6A7BDD0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7E3B0-B692-4CDB-A4DA-D4C71A578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E3FBA-C394-455B-A799-A7FF9B0E4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6C990E-AF6B-4BAB-A730-7F37D64EC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010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777DD-DA50-4029-9F48-6EAC9010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970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089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62670-79A7-4BB7-AD60-82C97E64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FB228-112E-4343-BED8-86E9723C6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D4BF1-30F4-49B2-B0D2-4CE116CC8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932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706B-6C58-4D43-8989-DF1D90E9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4986E8-172D-4D82-994E-6374D49BA0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29467-B07B-4285-B6C4-9B2A8674E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2679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0"/>
            </a:gs>
            <a:gs pos="100000">
              <a:srgbClr val="C1C1B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26FDA6EF-9B95-483C-8099-CA2A13126F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007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9117F2A7-682C-4EE3-9F82-B544060AA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0075" cy="451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1027" name="Text Box 3">
            <a:extLst>
              <a:ext uri="{FF2B5EF4-FFF2-40B4-BE49-F238E27FC236}">
                <a16:creationId xmlns:a16="http://schemas.microsoft.com/office/drawing/2014/main" id="{B84D0FE2-AC97-45BB-8327-A7AC626AB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6613525"/>
            <a:ext cx="1524000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>
              <a:spcBef>
                <a:spcPts val="625"/>
              </a:spcBef>
              <a:buClrTx/>
              <a:buFontTx/>
              <a:buNone/>
            </a:pPr>
            <a:r>
              <a:rPr lang="en-US" altLang="en-US" sz="1000"/>
              <a:t>Slide </a:t>
            </a:r>
            <a:fld id="{4EF9F6C5-B269-440B-9776-9F656A364D89}" type="slidenum">
              <a:rPr lang="en-US" altLang="en-US" sz="1000"/>
              <a:pPr algn="ctr">
                <a:spcBef>
                  <a:spcPts val="625"/>
                </a:spcBef>
                <a:buClrTx/>
                <a:buFontTx/>
                <a:buNone/>
              </a:pPr>
              <a:t>‹#›</a:t>
            </a:fld>
            <a:endParaRPr lang="en-US" altLang="en-US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b="1" kern="1200">
          <a:solidFill>
            <a:srgbClr val="345A35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marL="742950" indent="-28575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b="1">
          <a:solidFill>
            <a:srgbClr val="345A35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cs typeface="Noto Sans CJK SC Regular" charset="0"/>
        </a:defRPr>
      </a:lvl2pPr>
      <a:lvl3pPr marL="1143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b="1">
          <a:solidFill>
            <a:srgbClr val="345A35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cs typeface="Noto Sans CJK SC Regular" charset="0"/>
        </a:defRPr>
      </a:lvl3pPr>
      <a:lvl4pPr marL="1600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b="1">
          <a:solidFill>
            <a:srgbClr val="345A35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cs typeface="Noto Sans CJK SC Regular" charset="0"/>
        </a:defRPr>
      </a:lvl4pPr>
      <a:lvl5pPr marL="20574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b="1">
          <a:solidFill>
            <a:srgbClr val="345A35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cs typeface="Noto Sans CJK SC Regular" charset="0"/>
        </a:defRPr>
      </a:lvl5pPr>
      <a:lvl6pPr marL="25146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b="1">
          <a:solidFill>
            <a:srgbClr val="345A35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cs typeface="Noto Sans CJK SC Regular" charset="0"/>
        </a:defRPr>
      </a:lvl6pPr>
      <a:lvl7pPr marL="29718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b="1">
          <a:solidFill>
            <a:srgbClr val="345A35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cs typeface="Noto Sans CJK SC Regular" charset="0"/>
        </a:defRPr>
      </a:lvl7pPr>
      <a:lvl8pPr marL="34290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b="1">
          <a:solidFill>
            <a:srgbClr val="345A35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cs typeface="Noto Sans CJK SC Regular" charset="0"/>
        </a:defRPr>
      </a:lvl8pPr>
      <a:lvl9pPr marL="3886200" indent="-228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b="1">
          <a:solidFill>
            <a:srgbClr val="345A35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cs typeface="Noto Sans CJK SC Regular" charset="0"/>
        </a:defRPr>
      </a:lvl9pPr>
    </p:titleStyle>
    <p:bodyStyle>
      <a:lvl1pPr marL="342900" indent="-342900" algn="l" defTabSz="457200" rtl="0" fontAlgn="base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0"/>
            </a:gs>
            <a:gs pos="100000">
              <a:srgbClr val="C1C1B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3" name="Group 1">
            <a:extLst>
              <a:ext uri="{FF2B5EF4-FFF2-40B4-BE49-F238E27FC236}">
                <a16:creationId xmlns:a16="http://schemas.microsoft.com/office/drawing/2014/main" id="{CF6651CD-7B26-4FF4-81F0-B152DB5FCE68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1075" cy="6010275"/>
            <a:chOff x="144" y="144"/>
            <a:chExt cx="5418" cy="3786"/>
          </a:xfrm>
        </p:grpSpPr>
        <p:grpSp>
          <p:nvGrpSpPr>
            <p:cNvPr id="3074" name="Group 2">
              <a:extLst>
                <a:ext uri="{FF2B5EF4-FFF2-40B4-BE49-F238E27FC236}">
                  <a16:creationId xmlns:a16="http://schemas.microsoft.com/office/drawing/2014/main" id="{5C0AA18B-D728-417D-A6D4-74FABA5A64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0" cy="3738"/>
              <a:chOff x="192" y="192"/>
              <a:chExt cx="5370" cy="3738"/>
            </a:xfrm>
          </p:grpSpPr>
          <p:sp>
            <p:nvSpPr>
              <p:cNvPr id="3075" name="Line 3">
                <a:extLst>
                  <a:ext uri="{FF2B5EF4-FFF2-40B4-BE49-F238E27FC236}">
                    <a16:creationId xmlns:a16="http://schemas.microsoft.com/office/drawing/2014/main" id="{0BB575E4-F04C-4601-AB9A-792C660080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0" cy="0"/>
              </a:xfrm>
              <a:prstGeom prst="line">
                <a:avLst/>
              </a:prstGeom>
              <a:noFill/>
              <a:ln w="57240" cap="sq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" name="Line 4">
                <a:extLst>
                  <a:ext uri="{FF2B5EF4-FFF2-40B4-BE49-F238E27FC236}">
                    <a16:creationId xmlns:a16="http://schemas.microsoft.com/office/drawing/2014/main" id="{B46F0BDD-23DC-45FA-BC04-FB913A25F4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8"/>
              </a:xfrm>
              <a:prstGeom prst="line">
                <a:avLst/>
              </a:prstGeom>
              <a:noFill/>
              <a:ln w="57240" cap="sq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7" name="Rectangle 5">
              <a:extLst>
                <a:ext uri="{FF2B5EF4-FFF2-40B4-BE49-F238E27FC236}">
                  <a16:creationId xmlns:a16="http://schemas.microsoft.com/office/drawing/2014/main" id="{DAD30736-84B2-4767-9AC1-166723EA4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38" cy="138"/>
            </a:xfrm>
            <a:prstGeom prst="rect">
              <a:avLst/>
            </a:prstGeom>
            <a:solidFill>
              <a:srgbClr val="333399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8" name="Rectangle 6">
            <a:extLst>
              <a:ext uri="{FF2B5EF4-FFF2-40B4-BE49-F238E27FC236}">
                <a16:creationId xmlns:a16="http://schemas.microsoft.com/office/drawing/2014/main" id="{346EF80B-26D7-4ABC-B129-B4472B741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130425"/>
            <a:ext cx="86868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800" b="1">
                <a:solidFill>
                  <a:srgbClr val="345A35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Digital Fundamentals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4EE4542C-4D18-42F5-95D3-F70BD77A6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886200"/>
            <a:ext cx="87630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3375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 algn="ctr">
              <a:spcBef>
                <a:spcPts val="600"/>
              </a:spcBef>
              <a:buClrTx/>
              <a:buFontTx/>
              <a:buNone/>
            </a:pPr>
            <a:r>
              <a:rPr lang="en-US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CHAPTER 7</a:t>
            </a:r>
            <a:br>
              <a:rPr lang="en-US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US" sz="2400" b="1">
                <a:effectLst>
                  <a:outerShdw blurRad="38100" dist="38100" dir="2700000" algn="tl">
                    <a:srgbClr val="C0C0C0"/>
                  </a:outerShdw>
                </a:effectLst>
              </a:rPr>
              <a:t>Latches, Flip-Flops and Timers</a:t>
            </a: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3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0"/>
            </a:gs>
            <a:gs pos="100000">
              <a:srgbClr val="C1C1B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228D29D5-BB8D-4CBC-B103-E33130E245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400"/>
              <a:t>Edge-Triggered Flip-Flops</a:t>
            </a:r>
            <a:r>
              <a:rPr lang="en-US" altLang="en-US"/>
              <a:t> 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37BEECE6-B12D-420F-A4E5-D21699B81E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95400"/>
            <a:ext cx="7924800" cy="609600"/>
          </a:xfrm>
          <a:ln/>
        </p:spPr>
        <p:txBody>
          <a:bodyPr/>
          <a:lstStyle/>
          <a:p>
            <a:pPr marL="333375" indent="-333375">
              <a:buFont typeface="Arial" panose="020B0604020202020204" pitchFamily="34" charset="0"/>
              <a:buChar char="•"/>
              <a:tabLst>
                <a:tab pos="333375" algn="l"/>
                <a:tab pos="446088" algn="l"/>
                <a:tab pos="903288" algn="l"/>
                <a:tab pos="1360488" algn="l"/>
                <a:tab pos="1817688" algn="l"/>
                <a:tab pos="2274888" algn="l"/>
                <a:tab pos="2732088" algn="l"/>
                <a:tab pos="3189288" algn="l"/>
                <a:tab pos="3646488" algn="l"/>
                <a:tab pos="4103688" algn="l"/>
                <a:tab pos="4560888" algn="l"/>
                <a:tab pos="5018088" algn="l"/>
                <a:tab pos="5475288" algn="l"/>
                <a:tab pos="5932488" algn="l"/>
                <a:tab pos="6389688" algn="l"/>
                <a:tab pos="6846888" algn="l"/>
                <a:tab pos="7304088" algn="l"/>
                <a:tab pos="7761288" algn="l"/>
                <a:tab pos="8218488" algn="l"/>
                <a:tab pos="8675688" algn="l"/>
                <a:tab pos="9132888" algn="l"/>
              </a:tabLst>
            </a:pPr>
            <a:r>
              <a:rPr lang="en-US" altLang="en-US"/>
              <a:t>Edge-triggered J-K flip-flop</a:t>
            </a:r>
          </a:p>
        </p:txBody>
      </p:sp>
      <p:grpSp>
        <p:nvGrpSpPr>
          <p:cNvPr id="12291" name="Group 3">
            <a:extLst>
              <a:ext uri="{FF2B5EF4-FFF2-40B4-BE49-F238E27FC236}">
                <a16:creationId xmlns:a16="http://schemas.microsoft.com/office/drawing/2014/main" id="{BB88E31B-5C71-432B-82EB-9429395271A5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1075" cy="6010275"/>
            <a:chOff x="144" y="144"/>
            <a:chExt cx="5418" cy="3786"/>
          </a:xfrm>
        </p:grpSpPr>
        <p:grpSp>
          <p:nvGrpSpPr>
            <p:cNvPr id="12292" name="Group 4">
              <a:extLst>
                <a:ext uri="{FF2B5EF4-FFF2-40B4-BE49-F238E27FC236}">
                  <a16:creationId xmlns:a16="http://schemas.microsoft.com/office/drawing/2014/main" id="{D8D900AD-2BB8-4D91-B623-14E32E8C48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0" cy="3738"/>
              <a:chOff x="192" y="192"/>
              <a:chExt cx="5370" cy="3738"/>
            </a:xfrm>
          </p:grpSpPr>
          <p:sp>
            <p:nvSpPr>
              <p:cNvPr id="12293" name="Line 5">
                <a:extLst>
                  <a:ext uri="{FF2B5EF4-FFF2-40B4-BE49-F238E27FC236}">
                    <a16:creationId xmlns:a16="http://schemas.microsoft.com/office/drawing/2014/main" id="{BEC1255C-DF6B-4412-B79D-35333B5641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0" cy="0"/>
              </a:xfrm>
              <a:prstGeom prst="line">
                <a:avLst/>
              </a:prstGeom>
              <a:noFill/>
              <a:ln w="57240" cap="sq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94" name="Line 6">
                <a:extLst>
                  <a:ext uri="{FF2B5EF4-FFF2-40B4-BE49-F238E27FC236}">
                    <a16:creationId xmlns:a16="http://schemas.microsoft.com/office/drawing/2014/main" id="{6C1BCB16-DA1B-4402-8C4E-B0AB5D142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8"/>
              </a:xfrm>
              <a:prstGeom prst="line">
                <a:avLst/>
              </a:prstGeom>
              <a:noFill/>
              <a:ln w="57240" cap="sq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295" name="Rectangle 7">
              <a:extLst>
                <a:ext uri="{FF2B5EF4-FFF2-40B4-BE49-F238E27FC236}">
                  <a16:creationId xmlns:a16="http://schemas.microsoft.com/office/drawing/2014/main" id="{D46D2626-792F-416F-AAFC-2DA8320C9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38" cy="138"/>
            </a:xfrm>
            <a:prstGeom prst="rect">
              <a:avLst/>
            </a:prstGeom>
            <a:solidFill>
              <a:srgbClr val="333399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2296" name="Picture 8">
            <a:extLst>
              <a:ext uri="{FF2B5EF4-FFF2-40B4-BE49-F238E27FC236}">
                <a16:creationId xmlns:a16="http://schemas.microsoft.com/office/drawing/2014/main" id="{66ECA922-87D9-4F19-BF33-35768787F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57400"/>
            <a:ext cx="4876800" cy="395605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2297" name="Group 9">
            <a:extLst>
              <a:ext uri="{FF2B5EF4-FFF2-40B4-BE49-F238E27FC236}">
                <a16:creationId xmlns:a16="http://schemas.microsoft.com/office/drawing/2014/main" id="{DDF97C05-1BD7-4F7D-BE06-488FDDBB967F}"/>
              </a:ext>
            </a:extLst>
          </p:cNvPr>
          <p:cNvGrpSpPr>
            <a:grpSpLocks/>
          </p:cNvGrpSpPr>
          <p:nvPr/>
        </p:nvGrpSpPr>
        <p:grpSpPr bwMode="auto">
          <a:xfrm>
            <a:off x="7315200" y="5029200"/>
            <a:ext cx="1285875" cy="828675"/>
            <a:chOff x="4608" y="3168"/>
            <a:chExt cx="810" cy="522"/>
          </a:xfrm>
        </p:grpSpPr>
        <p:sp>
          <p:nvSpPr>
            <p:cNvPr id="12298" name="AutoShape 10">
              <a:extLst>
                <a:ext uri="{FF2B5EF4-FFF2-40B4-BE49-F238E27FC236}">
                  <a16:creationId xmlns:a16="http://schemas.microsoft.com/office/drawing/2014/main" id="{DFB9C64D-0031-4CD0-BFD8-FC157CF86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3360"/>
              <a:ext cx="618" cy="330"/>
            </a:xfrm>
            <a:prstGeom prst="rightArrow">
              <a:avLst>
                <a:gd name="adj1" fmla="val 50000"/>
                <a:gd name="adj2" fmla="val 46818"/>
              </a:avLst>
            </a:prstGeom>
            <a:solidFill>
              <a:srgbClr val="008000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9" name="Text Box 11">
              <a:extLst>
                <a:ext uri="{FF2B5EF4-FFF2-40B4-BE49-F238E27FC236}">
                  <a16:creationId xmlns:a16="http://schemas.microsoft.com/office/drawing/2014/main" id="{5047107D-09EC-4DEB-8CE3-A3F0D1F759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3168"/>
              <a:ext cx="810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Waveforms</a:t>
              </a:r>
            </a:p>
          </p:txBody>
        </p:sp>
      </p:grpSp>
      <p:grpSp>
        <p:nvGrpSpPr>
          <p:cNvPr id="12300" name="Group 12">
            <a:extLst>
              <a:ext uri="{FF2B5EF4-FFF2-40B4-BE49-F238E27FC236}">
                <a16:creationId xmlns:a16="http://schemas.microsoft.com/office/drawing/2014/main" id="{B4FD5E5E-C39D-4F4E-A864-A4D102CF1FA8}"/>
              </a:ext>
            </a:extLst>
          </p:cNvPr>
          <p:cNvGrpSpPr>
            <a:grpSpLocks/>
          </p:cNvGrpSpPr>
          <p:nvPr/>
        </p:nvGrpSpPr>
        <p:grpSpPr bwMode="auto">
          <a:xfrm>
            <a:off x="2046288" y="2379663"/>
            <a:ext cx="4606925" cy="641350"/>
            <a:chOff x="1289" y="1499"/>
            <a:chExt cx="2902" cy="404"/>
          </a:xfrm>
        </p:grpSpPr>
        <p:sp>
          <p:nvSpPr>
            <p:cNvPr id="12301" name="Oval 13">
              <a:extLst>
                <a:ext uri="{FF2B5EF4-FFF2-40B4-BE49-F238E27FC236}">
                  <a16:creationId xmlns:a16="http://schemas.microsoft.com/office/drawing/2014/main" id="{BDFD1915-3C4D-45CB-A4E4-F60930168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1655"/>
              <a:ext cx="195" cy="177"/>
            </a:xfrm>
            <a:prstGeom prst="ellipse">
              <a:avLst/>
            </a:prstGeom>
            <a:noFill/>
            <a:ln w="1908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2" name="Text Box 14">
              <a:extLst>
                <a:ext uri="{FF2B5EF4-FFF2-40B4-BE49-F238E27FC236}">
                  <a16:creationId xmlns:a16="http://schemas.microsoft.com/office/drawing/2014/main" id="{CD03DA8E-EB7B-4D90-8F4F-C02D744679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7" y="1499"/>
              <a:ext cx="191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/>
                <a:t>Falling edge of clock</a:t>
              </a:r>
              <a:br>
                <a:rPr lang="en-US" altLang="en-US"/>
              </a:br>
              <a:r>
                <a:rPr lang="en-US" altLang="en-US"/>
                <a:t>  (active low)</a:t>
              </a:r>
            </a:p>
          </p:txBody>
        </p:sp>
        <p:sp>
          <p:nvSpPr>
            <p:cNvPr id="12303" name="Line 15">
              <a:extLst>
                <a:ext uri="{FF2B5EF4-FFF2-40B4-BE49-F238E27FC236}">
                  <a16:creationId xmlns:a16="http://schemas.microsoft.com/office/drawing/2014/main" id="{489DA7CC-1CAA-4585-860C-AF0F9BA32D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66" y="1619"/>
              <a:ext cx="811" cy="49"/>
            </a:xfrm>
            <a:prstGeom prst="line">
              <a:avLst/>
            </a:prstGeom>
            <a:noFill/>
            <a:ln w="1908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304" name="Group 16">
            <a:extLst>
              <a:ext uri="{FF2B5EF4-FFF2-40B4-BE49-F238E27FC236}">
                <a16:creationId xmlns:a16="http://schemas.microsoft.com/office/drawing/2014/main" id="{57D22FE8-7151-41EE-8D47-04E9A36E4D23}"/>
              </a:ext>
            </a:extLst>
          </p:cNvPr>
          <p:cNvGrpSpPr>
            <a:grpSpLocks/>
          </p:cNvGrpSpPr>
          <p:nvPr/>
        </p:nvGrpSpPr>
        <p:grpSpPr bwMode="auto">
          <a:xfrm>
            <a:off x="3063875" y="4238625"/>
            <a:ext cx="0" cy="1000125"/>
            <a:chOff x="1930" y="2670"/>
            <a:chExt cx="0" cy="630"/>
          </a:xfrm>
        </p:grpSpPr>
        <p:sp>
          <p:nvSpPr>
            <p:cNvPr id="12305" name="Line 17">
              <a:extLst>
                <a:ext uri="{FF2B5EF4-FFF2-40B4-BE49-F238E27FC236}">
                  <a16:creationId xmlns:a16="http://schemas.microsoft.com/office/drawing/2014/main" id="{23D5E2CC-F918-4FF4-A6FD-4E1199CF0A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0" y="2670"/>
              <a:ext cx="0" cy="113"/>
            </a:xfrm>
            <a:prstGeom prst="lin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6" name="Line 18">
              <a:extLst>
                <a:ext uri="{FF2B5EF4-FFF2-40B4-BE49-F238E27FC236}">
                  <a16:creationId xmlns:a16="http://schemas.microsoft.com/office/drawing/2014/main" id="{E26373AB-E699-42A1-B2B0-3C07EB64BA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0" y="2849"/>
              <a:ext cx="0" cy="113"/>
            </a:xfrm>
            <a:prstGeom prst="lin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7" name="Line 19">
              <a:extLst>
                <a:ext uri="{FF2B5EF4-FFF2-40B4-BE49-F238E27FC236}">
                  <a16:creationId xmlns:a16="http://schemas.microsoft.com/office/drawing/2014/main" id="{B090CE8E-C751-43BF-A71D-AD41929315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0" y="3013"/>
              <a:ext cx="0" cy="113"/>
            </a:xfrm>
            <a:prstGeom prst="lin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8" name="Line 20">
              <a:extLst>
                <a:ext uri="{FF2B5EF4-FFF2-40B4-BE49-F238E27FC236}">
                  <a16:creationId xmlns:a16="http://schemas.microsoft.com/office/drawing/2014/main" id="{93F523F7-7229-43BD-9B3C-440B1A3498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0" y="3187"/>
              <a:ext cx="0" cy="113"/>
            </a:xfrm>
            <a:prstGeom prst="lin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309" name="Group 21">
            <a:extLst>
              <a:ext uri="{FF2B5EF4-FFF2-40B4-BE49-F238E27FC236}">
                <a16:creationId xmlns:a16="http://schemas.microsoft.com/office/drawing/2014/main" id="{56B8986F-A120-4241-A159-74192060B609}"/>
              </a:ext>
            </a:extLst>
          </p:cNvPr>
          <p:cNvGrpSpPr>
            <a:grpSpLocks/>
          </p:cNvGrpSpPr>
          <p:nvPr/>
        </p:nvGrpSpPr>
        <p:grpSpPr bwMode="auto">
          <a:xfrm>
            <a:off x="2684463" y="5443538"/>
            <a:ext cx="1849437" cy="244475"/>
            <a:chOff x="1691" y="3429"/>
            <a:chExt cx="1165" cy="154"/>
          </a:xfrm>
        </p:grpSpPr>
        <p:sp>
          <p:nvSpPr>
            <p:cNvPr id="12310" name="Line 22">
              <a:extLst>
                <a:ext uri="{FF2B5EF4-FFF2-40B4-BE49-F238E27FC236}">
                  <a16:creationId xmlns:a16="http://schemas.microsoft.com/office/drawing/2014/main" id="{82E7A77C-DA3B-4B03-B8E5-0F0683B9FF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1" y="3493"/>
              <a:ext cx="506" cy="3"/>
            </a:xfrm>
            <a:prstGeom prst="lin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11" name="Text Box 23">
              <a:extLst>
                <a:ext uri="{FF2B5EF4-FFF2-40B4-BE49-F238E27FC236}">
                  <a16:creationId xmlns:a16="http://schemas.microsoft.com/office/drawing/2014/main" id="{C7D04151-7F41-4D25-A595-A8623209B2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3" y="3429"/>
              <a:ext cx="65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>
                <a:spcBef>
                  <a:spcPts val="625"/>
                </a:spcBef>
                <a:buClrTx/>
                <a:buFontTx/>
                <a:buNone/>
              </a:pPr>
              <a:r>
                <a:rPr lang="en-US" altLang="en-US" sz="1000" b="1">
                  <a:solidFill>
                    <a:srgbClr val="FF3300"/>
                  </a:solidFill>
                </a:rPr>
                <a:t>HIGH to LOW</a:t>
              </a:r>
            </a:p>
          </p:txBody>
        </p:sp>
      </p:grpSp>
      <p:sp>
        <p:nvSpPr>
          <p:cNvPr id="12312" name="Line 24">
            <a:extLst>
              <a:ext uri="{FF2B5EF4-FFF2-40B4-BE49-F238E27FC236}">
                <a16:creationId xmlns:a16="http://schemas.microsoft.com/office/drawing/2014/main" id="{2D0DFE19-7D9D-4E69-91CE-2F90988CC7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5425" y="5457825"/>
            <a:ext cx="1588" cy="188913"/>
          </a:xfrm>
          <a:prstGeom prst="line">
            <a:avLst/>
          </a:prstGeom>
          <a:noFill/>
          <a:ln w="936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8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  <p:animScale>
                                      <p:cBhvr additive="repl">
                                        <p:cTn id="19" dur="250" autoRev="1" fill="hold"/>
                                        <p:tgtEl>
                                          <p:spTgt spid="12297"/>
                                        </p:tgtEl>
                                      </p:cBhvr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0"/>
            </a:gs>
            <a:gs pos="100000">
              <a:srgbClr val="C1C1B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0B04F1E9-6D80-4700-A1D8-E4E2687C96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400"/>
              <a:t>Edge-Triggered J-K Flip-Flop</a:t>
            </a: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152922C3-7EB8-48A8-8E57-C67093D715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4675" y="1295400"/>
            <a:ext cx="8569325" cy="547688"/>
          </a:xfrm>
          <a:ln/>
        </p:spPr>
        <p:txBody>
          <a:bodyPr/>
          <a:lstStyle/>
          <a:p>
            <a:pPr indent="-333375">
              <a:spcBef>
                <a:spcPts val="600"/>
              </a:spcBef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2400"/>
              <a:t>Find output for given inputs to J-K flip-flop if Q is initially LOW.</a:t>
            </a:r>
          </a:p>
        </p:txBody>
      </p:sp>
      <p:grpSp>
        <p:nvGrpSpPr>
          <p:cNvPr id="13315" name="Group 3">
            <a:extLst>
              <a:ext uri="{FF2B5EF4-FFF2-40B4-BE49-F238E27FC236}">
                <a16:creationId xmlns:a16="http://schemas.microsoft.com/office/drawing/2014/main" id="{4C8926C9-D696-4448-A053-1C4A86663310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1075" cy="6010275"/>
            <a:chOff x="144" y="144"/>
            <a:chExt cx="5418" cy="3786"/>
          </a:xfrm>
        </p:grpSpPr>
        <p:grpSp>
          <p:nvGrpSpPr>
            <p:cNvPr id="13316" name="Group 4">
              <a:extLst>
                <a:ext uri="{FF2B5EF4-FFF2-40B4-BE49-F238E27FC236}">
                  <a16:creationId xmlns:a16="http://schemas.microsoft.com/office/drawing/2014/main" id="{C57E3608-2020-417C-A71D-5C4A02D8A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0" cy="3738"/>
              <a:chOff x="192" y="192"/>
              <a:chExt cx="5370" cy="3738"/>
            </a:xfrm>
          </p:grpSpPr>
          <p:sp>
            <p:nvSpPr>
              <p:cNvPr id="13317" name="Line 5">
                <a:extLst>
                  <a:ext uri="{FF2B5EF4-FFF2-40B4-BE49-F238E27FC236}">
                    <a16:creationId xmlns:a16="http://schemas.microsoft.com/office/drawing/2014/main" id="{208898B9-AFB8-4570-83AA-1564C994FE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0" cy="0"/>
              </a:xfrm>
              <a:prstGeom prst="line">
                <a:avLst/>
              </a:prstGeom>
              <a:noFill/>
              <a:ln w="57240" cap="sq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18" name="Line 6">
                <a:extLst>
                  <a:ext uri="{FF2B5EF4-FFF2-40B4-BE49-F238E27FC236}">
                    <a16:creationId xmlns:a16="http://schemas.microsoft.com/office/drawing/2014/main" id="{A0E8EAF7-7515-4C31-ABC3-7BA5274A3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8"/>
              </a:xfrm>
              <a:prstGeom prst="line">
                <a:avLst/>
              </a:prstGeom>
              <a:noFill/>
              <a:ln w="57240" cap="sq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319" name="Rectangle 7">
              <a:extLst>
                <a:ext uri="{FF2B5EF4-FFF2-40B4-BE49-F238E27FC236}">
                  <a16:creationId xmlns:a16="http://schemas.microsoft.com/office/drawing/2014/main" id="{43355DF1-A9C0-4C1D-BF6B-CB3359579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38" cy="138"/>
            </a:xfrm>
            <a:prstGeom prst="rect">
              <a:avLst/>
            </a:prstGeom>
            <a:solidFill>
              <a:srgbClr val="333399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3320" name="Picture 8">
            <a:extLst>
              <a:ext uri="{FF2B5EF4-FFF2-40B4-BE49-F238E27FC236}">
                <a16:creationId xmlns:a16="http://schemas.microsoft.com/office/drawing/2014/main" id="{E11C9A20-696D-4BF7-98AF-420E7CAF8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5" y="3482975"/>
            <a:ext cx="6264275" cy="294163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3321" name="Picture 9">
            <a:extLst>
              <a:ext uri="{FF2B5EF4-FFF2-40B4-BE49-F238E27FC236}">
                <a16:creationId xmlns:a16="http://schemas.microsoft.com/office/drawing/2014/main" id="{B9B53577-9D38-4B8E-B28F-2AA55CB1C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92288"/>
            <a:ext cx="3505200" cy="143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22" name="Rectangle 10">
            <a:extLst>
              <a:ext uri="{FF2B5EF4-FFF2-40B4-BE49-F238E27FC236}">
                <a16:creationId xmlns:a16="http://schemas.microsoft.com/office/drawing/2014/main" id="{A9F8A6C8-8DDA-4881-955E-91D3FD785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2575" y="4995863"/>
            <a:ext cx="6081713" cy="13938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323" name="Picture 11">
            <a:extLst>
              <a:ext uri="{FF2B5EF4-FFF2-40B4-BE49-F238E27FC236}">
                <a16:creationId xmlns:a16="http://schemas.microsoft.com/office/drawing/2014/main" id="{82E2A7D3-DED6-4BC1-B84F-7C980773B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804988"/>
            <a:ext cx="1716088" cy="142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3324" name="Group 12">
            <a:extLst>
              <a:ext uri="{FF2B5EF4-FFF2-40B4-BE49-F238E27FC236}">
                <a16:creationId xmlns:a16="http://schemas.microsoft.com/office/drawing/2014/main" id="{D062A1B1-B89C-41AD-8A8D-73CFB12CFB60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2497138"/>
            <a:ext cx="8640762" cy="1020762"/>
            <a:chOff x="311" y="1573"/>
            <a:chExt cx="5443" cy="643"/>
          </a:xfrm>
        </p:grpSpPr>
        <p:sp>
          <p:nvSpPr>
            <p:cNvPr id="13325" name="Text Box 13">
              <a:extLst>
                <a:ext uri="{FF2B5EF4-FFF2-40B4-BE49-F238E27FC236}">
                  <a16:creationId xmlns:a16="http://schemas.microsoft.com/office/drawing/2014/main" id="{E7E6DFE3-4DD6-49F2-A73F-F80B7DF29B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" y="1985"/>
              <a:ext cx="544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700"/>
                <a:t>Note that clock has bubble, so output changes on negative-going edge of clock pulse</a:t>
              </a:r>
              <a:r>
                <a:rPr lang="en-US" altLang="en-US"/>
                <a:t>.</a:t>
              </a:r>
            </a:p>
          </p:txBody>
        </p:sp>
        <p:sp>
          <p:nvSpPr>
            <p:cNvPr id="13326" name="Line 14">
              <a:extLst>
                <a:ext uri="{FF2B5EF4-FFF2-40B4-BE49-F238E27FC236}">
                  <a16:creationId xmlns:a16="http://schemas.microsoft.com/office/drawing/2014/main" id="{A49907E7-F860-4909-B15B-5CD578F01C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0" y="1572"/>
              <a:ext cx="881" cy="395"/>
            </a:xfrm>
            <a:prstGeom prst="lin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327" name="Group 15">
            <a:extLst>
              <a:ext uri="{FF2B5EF4-FFF2-40B4-BE49-F238E27FC236}">
                <a16:creationId xmlns:a16="http://schemas.microsoft.com/office/drawing/2014/main" id="{3B69F575-6FCB-4AFC-B91B-D4D11937A8BC}"/>
              </a:ext>
            </a:extLst>
          </p:cNvPr>
          <p:cNvGrpSpPr>
            <a:grpSpLocks/>
          </p:cNvGrpSpPr>
          <p:nvPr/>
        </p:nvGrpSpPr>
        <p:grpSpPr bwMode="auto">
          <a:xfrm>
            <a:off x="2598738" y="3448050"/>
            <a:ext cx="5060950" cy="315913"/>
            <a:chOff x="1637" y="2172"/>
            <a:chExt cx="3188" cy="199"/>
          </a:xfrm>
        </p:grpSpPr>
        <p:sp>
          <p:nvSpPr>
            <p:cNvPr id="13328" name="Line 16">
              <a:extLst>
                <a:ext uri="{FF2B5EF4-FFF2-40B4-BE49-F238E27FC236}">
                  <a16:creationId xmlns:a16="http://schemas.microsoft.com/office/drawing/2014/main" id="{9DE3FA81-95A5-43C6-9F59-A280B3122E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6" y="2204"/>
              <a:ext cx="298" cy="167"/>
            </a:xfrm>
            <a:prstGeom prst="lin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29" name="Line 17">
              <a:extLst>
                <a:ext uri="{FF2B5EF4-FFF2-40B4-BE49-F238E27FC236}">
                  <a16:creationId xmlns:a16="http://schemas.microsoft.com/office/drawing/2014/main" id="{D15BCC7A-AB34-4F48-A4B6-1342D720BB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7" y="2172"/>
              <a:ext cx="298" cy="167"/>
            </a:xfrm>
            <a:prstGeom prst="lin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30" name="Line 18">
              <a:extLst>
                <a:ext uri="{FF2B5EF4-FFF2-40B4-BE49-F238E27FC236}">
                  <a16:creationId xmlns:a16="http://schemas.microsoft.com/office/drawing/2014/main" id="{26B3A798-B876-48CD-8B2E-048221CAC5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0" y="2191"/>
              <a:ext cx="298" cy="167"/>
            </a:xfrm>
            <a:prstGeom prst="lin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31" name="Line 19">
              <a:extLst>
                <a:ext uri="{FF2B5EF4-FFF2-40B4-BE49-F238E27FC236}">
                  <a16:creationId xmlns:a16="http://schemas.microsoft.com/office/drawing/2014/main" id="{4E19BA4F-474A-4A03-A0B8-56B84CCED2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06" y="2191"/>
              <a:ext cx="298" cy="167"/>
            </a:xfrm>
            <a:prstGeom prst="lin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32" name="Line 20">
              <a:extLst>
                <a:ext uri="{FF2B5EF4-FFF2-40B4-BE49-F238E27FC236}">
                  <a16:creationId xmlns:a16="http://schemas.microsoft.com/office/drawing/2014/main" id="{A53CB5AD-EAC3-40C3-87AA-0398C82B4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7" y="2181"/>
              <a:ext cx="298" cy="167"/>
            </a:xfrm>
            <a:prstGeom prst="lin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33" name="Rectangle 21">
            <a:extLst>
              <a:ext uri="{FF2B5EF4-FFF2-40B4-BE49-F238E27FC236}">
                <a16:creationId xmlns:a16="http://schemas.microsoft.com/office/drawing/2014/main" id="{3A670D5A-DC8E-4B36-A395-8FD1A3B14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575" y="4959350"/>
            <a:ext cx="5384800" cy="13938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4" name="Rectangle 22">
            <a:extLst>
              <a:ext uri="{FF2B5EF4-FFF2-40B4-BE49-F238E27FC236}">
                <a16:creationId xmlns:a16="http://schemas.microsoft.com/office/drawing/2014/main" id="{6E1F710C-6EC1-4C7B-A3CE-05ED7F798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0" y="4949825"/>
            <a:ext cx="4210050" cy="14224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5" name="Rectangle 23">
            <a:extLst>
              <a:ext uri="{FF2B5EF4-FFF2-40B4-BE49-F238E27FC236}">
                <a16:creationId xmlns:a16="http://schemas.microsoft.com/office/drawing/2014/main" id="{9C3E30F1-D851-4556-B0C6-2CCFB09BE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788" y="4975225"/>
            <a:ext cx="2846387" cy="14224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6" name="Rectangle 24">
            <a:extLst>
              <a:ext uri="{FF2B5EF4-FFF2-40B4-BE49-F238E27FC236}">
                <a16:creationId xmlns:a16="http://schemas.microsoft.com/office/drawing/2014/main" id="{60171D2D-F2D3-4C4A-89BF-E31A07DDA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9938" y="4979988"/>
            <a:ext cx="1611312" cy="14224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7" name="Rectangle 25">
            <a:extLst>
              <a:ext uri="{FF2B5EF4-FFF2-40B4-BE49-F238E27FC236}">
                <a16:creationId xmlns:a16="http://schemas.microsoft.com/office/drawing/2014/main" id="{63309A0C-79DE-4277-B70A-FF646E6F5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5163" y="4957763"/>
            <a:ext cx="552450" cy="14224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0"/>
            </a:gs>
            <a:gs pos="100000">
              <a:srgbClr val="C1C1B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1A98B710-DAE9-47EA-B40F-6854DF26A3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800"/>
              <a:t>Logic symbol for a J-K flip-flop with active-LOW preset and clear inputs.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216194A-0A91-456E-9A8D-DF4E4C63F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627188"/>
            <a:ext cx="2968625" cy="384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9" name="Text Box 3">
            <a:extLst>
              <a:ext uri="{FF2B5EF4-FFF2-40B4-BE49-F238E27FC236}">
                <a16:creationId xmlns:a16="http://schemas.microsoft.com/office/drawing/2014/main" id="{771273F2-6225-4AD8-8344-9982E0F79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2046288"/>
            <a:ext cx="4121150" cy="175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/>
              <a:t>If Preset is low, then Q will be high.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/>
              <a:t>If Clear is low, then Q will be low.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/>
              <a:t>Both have to be high for flip/flop to work properly, since they override the J, K, and Clock inputs.</a:t>
            </a:r>
          </a:p>
        </p:txBody>
      </p:sp>
      <p:sp>
        <p:nvSpPr>
          <p:cNvPr id="14340" name="Line 4">
            <a:extLst>
              <a:ext uri="{FF2B5EF4-FFF2-40B4-BE49-F238E27FC236}">
                <a16:creationId xmlns:a16="http://schemas.microsoft.com/office/drawing/2014/main" id="{7E5E287E-3F98-4B07-B31B-EB464EA95B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3763" y="2032000"/>
            <a:ext cx="652462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Line 5">
            <a:extLst>
              <a:ext uri="{FF2B5EF4-FFF2-40B4-BE49-F238E27FC236}">
                <a16:creationId xmlns:a16="http://schemas.microsoft.com/office/drawing/2014/main" id="{2AD48707-DEB7-442C-AD78-A9AD8892FB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16463" y="2481263"/>
            <a:ext cx="550862" cy="1587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0"/>
            </a:gs>
            <a:gs pos="100000">
              <a:srgbClr val="C1C1B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39CA5386-73A0-42DB-BADB-72B2C5558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Determine Q output given the inputs shown.</a:t>
            </a:r>
            <a:br>
              <a:rPr lang="en-US" altLang="en-US"/>
            </a:br>
            <a:r>
              <a:rPr lang="en-US" altLang="en-US"/>
              <a:t>Assume Q is initially LOW.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1E9AC0A-3E1F-4D7A-92FC-498863C94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8" y="1584325"/>
            <a:ext cx="5418137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3" name="Picture 3">
            <a:extLst>
              <a:ext uri="{FF2B5EF4-FFF2-40B4-BE49-F238E27FC236}">
                <a16:creationId xmlns:a16="http://schemas.microsoft.com/office/drawing/2014/main" id="{E7802ED6-A09C-404F-B09D-60E66F17E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1587500"/>
            <a:ext cx="3505200" cy="143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4" name="Text Box 4">
            <a:extLst>
              <a:ext uri="{FF2B5EF4-FFF2-40B4-BE49-F238E27FC236}">
                <a16:creationId xmlns:a16="http://schemas.microsoft.com/office/drawing/2014/main" id="{B067D969-D0C2-443D-803A-F9647DD27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163888"/>
            <a:ext cx="2611438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/>
              <a:t>Clock doesn’t have bubble, so Q will change on rising edge.</a:t>
            </a:r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497B09F3-27DC-4658-8153-3497432F4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663" y="5545138"/>
            <a:ext cx="4570412" cy="522287"/>
          </a:xfrm>
          <a:prstGeom prst="rect">
            <a:avLst/>
          </a:prstGeom>
          <a:solidFill>
            <a:srgbClr val="FFFFF0"/>
          </a:solidFill>
          <a:ln w="9360" cap="sq">
            <a:solidFill>
              <a:srgbClr val="FFFFF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Rectangle 6">
            <a:extLst>
              <a:ext uri="{FF2B5EF4-FFF2-40B4-BE49-F238E27FC236}">
                <a16:creationId xmlns:a16="http://schemas.microsoft.com/office/drawing/2014/main" id="{983DA918-8B78-4901-876A-60212FDCA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575" y="5581650"/>
            <a:ext cx="3089275" cy="522288"/>
          </a:xfrm>
          <a:prstGeom prst="rect">
            <a:avLst/>
          </a:prstGeom>
          <a:solidFill>
            <a:srgbClr val="FFFFF0"/>
          </a:solidFill>
          <a:ln w="9360" cap="sq">
            <a:solidFill>
              <a:srgbClr val="FFFFF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Rectangle 7">
            <a:extLst>
              <a:ext uri="{FF2B5EF4-FFF2-40B4-BE49-F238E27FC236}">
                <a16:creationId xmlns:a16="http://schemas.microsoft.com/office/drawing/2014/main" id="{E4B54DA8-4B58-4A1D-9A89-09020BF3D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9100" y="5559425"/>
            <a:ext cx="2973388" cy="522288"/>
          </a:xfrm>
          <a:prstGeom prst="rect">
            <a:avLst/>
          </a:prstGeom>
          <a:solidFill>
            <a:srgbClr val="FFFFF0"/>
          </a:solidFill>
          <a:ln w="9360" cap="sq">
            <a:solidFill>
              <a:srgbClr val="FFFFF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Rectangle 8">
            <a:extLst>
              <a:ext uri="{FF2B5EF4-FFF2-40B4-BE49-F238E27FC236}">
                <a16:creationId xmlns:a16="http://schemas.microsoft.com/office/drawing/2014/main" id="{F0A28577-CDEB-475A-9CBE-D5C7E27F2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6463" y="5524500"/>
            <a:ext cx="2493962" cy="522288"/>
          </a:xfrm>
          <a:prstGeom prst="rect">
            <a:avLst/>
          </a:prstGeom>
          <a:solidFill>
            <a:srgbClr val="FFFFF0"/>
          </a:solidFill>
          <a:ln w="9360" cap="sq">
            <a:solidFill>
              <a:srgbClr val="FFFFF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9" name="Rectangle 9">
            <a:extLst>
              <a:ext uri="{FF2B5EF4-FFF2-40B4-BE49-F238E27FC236}">
                <a16:creationId xmlns:a16="http://schemas.microsoft.com/office/drawing/2014/main" id="{F50DDFAC-9919-418C-9ABA-F0C991CEF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238" y="5530850"/>
            <a:ext cx="2014537" cy="522288"/>
          </a:xfrm>
          <a:prstGeom prst="rect">
            <a:avLst/>
          </a:prstGeom>
          <a:solidFill>
            <a:srgbClr val="FFFFF0"/>
          </a:solidFill>
          <a:ln w="9360" cap="sq">
            <a:solidFill>
              <a:srgbClr val="FFFFF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0" name="Rectangle 10">
            <a:extLst>
              <a:ext uri="{FF2B5EF4-FFF2-40B4-BE49-F238E27FC236}">
                <a16:creationId xmlns:a16="http://schemas.microsoft.com/office/drawing/2014/main" id="{A9DF0A19-76CF-4C28-89EA-09CA770CC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2300" y="5510213"/>
            <a:ext cx="1506538" cy="522287"/>
          </a:xfrm>
          <a:prstGeom prst="rect">
            <a:avLst/>
          </a:prstGeom>
          <a:solidFill>
            <a:srgbClr val="FFFFF0"/>
          </a:solidFill>
          <a:ln w="9360" cap="sq">
            <a:solidFill>
              <a:srgbClr val="FFFFF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Rectangle 11">
            <a:extLst>
              <a:ext uri="{FF2B5EF4-FFF2-40B4-BE49-F238E27FC236}">
                <a16:creationId xmlns:a16="http://schemas.microsoft.com/office/drawing/2014/main" id="{9708E3B6-07C6-4828-A99A-3C98B9028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5518150"/>
            <a:ext cx="1201738" cy="522288"/>
          </a:xfrm>
          <a:prstGeom prst="rect">
            <a:avLst/>
          </a:prstGeom>
          <a:solidFill>
            <a:srgbClr val="FFFFF0"/>
          </a:solidFill>
          <a:ln w="9360" cap="sq">
            <a:solidFill>
              <a:srgbClr val="FFFFF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2" name="Rectangle 12">
            <a:extLst>
              <a:ext uri="{FF2B5EF4-FFF2-40B4-BE49-F238E27FC236}">
                <a16:creationId xmlns:a16="http://schemas.microsoft.com/office/drawing/2014/main" id="{AF67ADBA-3472-47F9-8215-C589EADB7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1513" y="5495925"/>
            <a:ext cx="185737" cy="522288"/>
          </a:xfrm>
          <a:prstGeom prst="rect">
            <a:avLst/>
          </a:prstGeom>
          <a:solidFill>
            <a:srgbClr val="FFFFF0"/>
          </a:solidFill>
          <a:ln w="9360" cap="sq">
            <a:solidFill>
              <a:srgbClr val="FFFFF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3" name="Text Box 13">
            <a:extLst>
              <a:ext uri="{FF2B5EF4-FFF2-40B4-BE49-F238E27FC236}">
                <a16:creationId xmlns:a16="http://schemas.microsoft.com/office/drawing/2014/main" id="{423AC30B-F079-4A04-888C-FCFC5B830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8850" y="4413250"/>
            <a:ext cx="2887663" cy="91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/>
              <a:t>J and K are both tied High, so output will toggle on each rising edge of clock.</a:t>
            </a: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0"/>
            </a:gs>
            <a:gs pos="100000">
              <a:srgbClr val="C1C1B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CB2B7B7A-3E48-4A5E-9F01-DB97983277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5635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Gated S-R latch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A769B44D-A2D4-4C0D-A481-0387510B3D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4200" y="1066800"/>
            <a:ext cx="5588000" cy="939800"/>
          </a:xfrm>
          <a:ln/>
        </p:spPr>
        <p:txBody>
          <a:bodyPr/>
          <a:lstStyle/>
          <a:p>
            <a:pPr indent="-333375">
              <a:lnSpc>
                <a:spcPct val="80000"/>
              </a:lnSpc>
              <a:spcBef>
                <a:spcPts val="600"/>
              </a:spcBef>
              <a:buClrTx/>
              <a:buFontTx/>
              <a:buNone/>
              <a:tabLst>
                <a:tab pos="34290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050463" algn="l"/>
                <a:tab pos="10507663" algn="l"/>
                <a:tab pos="10509250" algn="l"/>
                <a:tab pos="10510838" algn="l"/>
                <a:tab pos="10512425" algn="l"/>
                <a:tab pos="10514013" algn="l"/>
              </a:tabLst>
            </a:pPr>
            <a:r>
              <a:rPr lang="en-US" altLang="en-US" sz="2400"/>
              <a:t>	Find output given the inputs.  </a:t>
            </a:r>
            <a:br>
              <a:rPr lang="en-US" altLang="en-US" sz="2400"/>
            </a:br>
            <a:r>
              <a:rPr lang="en-US" altLang="en-US" sz="2400"/>
              <a:t>EN enables the gate.  </a:t>
            </a:r>
            <a:br>
              <a:rPr lang="en-US" altLang="en-US" sz="2400"/>
            </a:br>
            <a:r>
              <a:rPr lang="en-US" altLang="en-US" sz="2400"/>
              <a:t>Output is frozen unless EN is high.</a:t>
            </a:r>
          </a:p>
        </p:txBody>
      </p:sp>
      <p:grpSp>
        <p:nvGrpSpPr>
          <p:cNvPr id="4099" name="Group 3">
            <a:extLst>
              <a:ext uri="{FF2B5EF4-FFF2-40B4-BE49-F238E27FC236}">
                <a16:creationId xmlns:a16="http://schemas.microsoft.com/office/drawing/2014/main" id="{85369E86-B74F-498C-BF03-0E982A5C79A6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1075" cy="6010275"/>
            <a:chOff x="144" y="144"/>
            <a:chExt cx="5418" cy="3786"/>
          </a:xfrm>
        </p:grpSpPr>
        <p:grpSp>
          <p:nvGrpSpPr>
            <p:cNvPr id="4100" name="Group 4">
              <a:extLst>
                <a:ext uri="{FF2B5EF4-FFF2-40B4-BE49-F238E27FC236}">
                  <a16:creationId xmlns:a16="http://schemas.microsoft.com/office/drawing/2014/main" id="{EFC69970-3DE8-42AC-953D-6F9AC3531A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0" cy="3738"/>
              <a:chOff x="192" y="192"/>
              <a:chExt cx="5370" cy="3738"/>
            </a:xfrm>
          </p:grpSpPr>
          <p:sp>
            <p:nvSpPr>
              <p:cNvPr id="4101" name="Line 5">
                <a:extLst>
                  <a:ext uri="{FF2B5EF4-FFF2-40B4-BE49-F238E27FC236}">
                    <a16:creationId xmlns:a16="http://schemas.microsoft.com/office/drawing/2014/main" id="{D90F66FE-FCFA-4441-9CC1-D0B9E926DB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0" cy="0"/>
              </a:xfrm>
              <a:prstGeom prst="line">
                <a:avLst/>
              </a:prstGeom>
              <a:noFill/>
              <a:ln w="57240" cap="sq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2" name="Line 6">
                <a:extLst>
                  <a:ext uri="{FF2B5EF4-FFF2-40B4-BE49-F238E27FC236}">
                    <a16:creationId xmlns:a16="http://schemas.microsoft.com/office/drawing/2014/main" id="{54ADC417-29B9-4A1D-BF57-D05B57B8AC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8"/>
              </a:xfrm>
              <a:prstGeom prst="line">
                <a:avLst/>
              </a:prstGeom>
              <a:noFill/>
              <a:ln w="57240" cap="sq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03" name="Rectangle 7">
              <a:extLst>
                <a:ext uri="{FF2B5EF4-FFF2-40B4-BE49-F238E27FC236}">
                  <a16:creationId xmlns:a16="http://schemas.microsoft.com/office/drawing/2014/main" id="{8B7BDBAA-BB8D-451F-AD45-75DC1F9CE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38" cy="138"/>
            </a:xfrm>
            <a:prstGeom prst="rect">
              <a:avLst/>
            </a:prstGeom>
            <a:solidFill>
              <a:srgbClr val="333399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104" name="Picture 8">
            <a:extLst>
              <a:ext uri="{FF2B5EF4-FFF2-40B4-BE49-F238E27FC236}">
                <a16:creationId xmlns:a16="http://schemas.microsoft.com/office/drawing/2014/main" id="{7B4236F6-9C07-4B38-B3AC-475FB4EA6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06600"/>
            <a:ext cx="6253163" cy="45481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105" name="Picture 9">
            <a:extLst>
              <a:ext uri="{FF2B5EF4-FFF2-40B4-BE49-F238E27FC236}">
                <a16:creationId xmlns:a16="http://schemas.microsoft.com/office/drawing/2014/main" id="{D4470300-0F4E-4DB7-A7FE-E5323E5D1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50" y="2544763"/>
            <a:ext cx="209550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6" name="Rectangle 10">
            <a:extLst>
              <a:ext uri="{FF2B5EF4-FFF2-40B4-BE49-F238E27FC236}">
                <a16:creationId xmlns:a16="http://schemas.microsoft.com/office/drawing/2014/main" id="{FC6FCCA1-FAB0-495C-BEC0-B72EEEF1F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5664200"/>
            <a:ext cx="5715000" cy="812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7" name="Rectangle 11">
            <a:extLst>
              <a:ext uri="{FF2B5EF4-FFF2-40B4-BE49-F238E27FC236}">
                <a16:creationId xmlns:a16="http://schemas.microsoft.com/office/drawing/2014/main" id="{CC6C6677-CA82-4A71-A759-CC99A70FB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5729288"/>
            <a:ext cx="4887913" cy="812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8" name="Rectangle 12">
            <a:extLst>
              <a:ext uri="{FF2B5EF4-FFF2-40B4-BE49-F238E27FC236}">
                <a16:creationId xmlns:a16="http://schemas.microsoft.com/office/drawing/2014/main" id="{ED5A8920-E42B-4CBC-8FB9-2D4BD7173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400" y="5686425"/>
            <a:ext cx="3581400" cy="812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9" name="Rectangle 13">
            <a:extLst>
              <a:ext uri="{FF2B5EF4-FFF2-40B4-BE49-F238E27FC236}">
                <a16:creationId xmlns:a16="http://schemas.microsoft.com/office/drawing/2014/main" id="{B51DC596-2D2A-4F97-BE51-8F9B2180D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525" y="5708650"/>
            <a:ext cx="2333625" cy="812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0" name="Rectangle 14">
            <a:extLst>
              <a:ext uri="{FF2B5EF4-FFF2-40B4-BE49-F238E27FC236}">
                <a16:creationId xmlns:a16="http://schemas.microsoft.com/office/drawing/2014/main" id="{B6050E40-6FC3-4714-9AB6-1463A7C0B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5672138"/>
            <a:ext cx="1797050" cy="812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1" name="Rectangle 15">
            <a:extLst>
              <a:ext uri="{FF2B5EF4-FFF2-40B4-BE49-F238E27FC236}">
                <a16:creationId xmlns:a16="http://schemas.microsoft.com/office/drawing/2014/main" id="{7BF93C14-99E5-4A23-9DA6-24F4CB047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2763" y="5680075"/>
            <a:ext cx="1158875" cy="812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2" name="Rectangle 16">
            <a:extLst>
              <a:ext uri="{FF2B5EF4-FFF2-40B4-BE49-F238E27FC236}">
                <a16:creationId xmlns:a16="http://schemas.microsoft.com/office/drawing/2014/main" id="{5D1A4022-5439-4CD5-9BA6-3ABB5320F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0463" y="5751513"/>
            <a:ext cx="4365625" cy="812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0"/>
            </a:gs>
            <a:gs pos="100000">
              <a:srgbClr val="C1C1B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C8AF39C9-8357-45EC-9385-BEA5185027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5635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Gated D latch</a:t>
            </a:r>
          </a:p>
        </p:txBody>
      </p:sp>
      <p:grpSp>
        <p:nvGrpSpPr>
          <p:cNvPr id="5122" name="Group 2">
            <a:extLst>
              <a:ext uri="{FF2B5EF4-FFF2-40B4-BE49-F238E27FC236}">
                <a16:creationId xmlns:a16="http://schemas.microsoft.com/office/drawing/2014/main" id="{3992DC89-FBAD-4419-A7D6-61A0DF80121A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1075" cy="6010275"/>
            <a:chOff x="144" y="144"/>
            <a:chExt cx="5418" cy="3786"/>
          </a:xfrm>
        </p:grpSpPr>
        <p:grpSp>
          <p:nvGrpSpPr>
            <p:cNvPr id="5123" name="Group 3">
              <a:extLst>
                <a:ext uri="{FF2B5EF4-FFF2-40B4-BE49-F238E27FC236}">
                  <a16:creationId xmlns:a16="http://schemas.microsoft.com/office/drawing/2014/main" id="{ADBB124F-D865-40E5-9B49-824AA561B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0" cy="3738"/>
              <a:chOff x="192" y="192"/>
              <a:chExt cx="5370" cy="3738"/>
            </a:xfrm>
          </p:grpSpPr>
          <p:sp>
            <p:nvSpPr>
              <p:cNvPr id="5124" name="Line 4">
                <a:extLst>
                  <a:ext uri="{FF2B5EF4-FFF2-40B4-BE49-F238E27FC236}">
                    <a16:creationId xmlns:a16="http://schemas.microsoft.com/office/drawing/2014/main" id="{C544499B-DF90-4490-A7CC-5672C69C97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0" cy="0"/>
              </a:xfrm>
              <a:prstGeom prst="line">
                <a:avLst/>
              </a:prstGeom>
              <a:noFill/>
              <a:ln w="57240" cap="sq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5" name="Line 5">
                <a:extLst>
                  <a:ext uri="{FF2B5EF4-FFF2-40B4-BE49-F238E27FC236}">
                    <a16:creationId xmlns:a16="http://schemas.microsoft.com/office/drawing/2014/main" id="{87261FC4-BCF3-4E36-88FB-D050C724A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8"/>
              </a:xfrm>
              <a:prstGeom prst="line">
                <a:avLst/>
              </a:prstGeom>
              <a:noFill/>
              <a:ln w="57240" cap="sq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26" name="Rectangle 6">
              <a:extLst>
                <a:ext uri="{FF2B5EF4-FFF2-40B4-BE49-F238E27FC236}">
                  <a16:creationId xmlns:a16="http://schemas.microsoft.com/office/drawing/2014/main" id="{0E6B8FC7-09AB-4F8B-81D9-1A8756FCE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38" cy="138"/>
            </a:xfrm>
            <a:prstGeom prst="rect">
              <a:avLst/>
            </a:prstGeom>
            <a:solidFill>
              <a:srgbClr val="333399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5127" name="Picture 7">
            <a:extLst>
              <a:ext uri="{FF2B5EF4-FFF2-40B4-BE49-F238E27FC236}">
                <a16:creationId xmlns:a16="http://schemas.microsoft.com/office/drawing/2014/main" id="{C77BD45B-9FF5-48C2-BC9F-4FB7CDC1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993900"/>
            <a:ext cx="6019800" cy="421163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128" name="Rectangle 8">
            <a:extLst>
              <a:ext uri="{FF2B5EF4-FFF2-40B4-BE49-F238E27FC236}">
                <a16:creationId xmlns:a16="http://schemas.microsoft.com/office/drawing/2014/main" id="{82636B54-2B2B-413C-9974-ECF9435B1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0700" y="927100"/>
            <a:ext cx="5588000" cy="939800"/>
          </a:xfrm>
          <a:ln/>
        </p:spPr>
        <p:txBody>
          <a:bodyPr/>
          <a:lstStyle/>
          <a:p>
            <a:pPr indent="-333375">
              <a:lnSpc>
                <a:spcPct val="80000"/>
              </a:lnSpc>
              <a:spcBef>
                <a:spcPts val="500"/>
              </a:spcBef>
              <a:buClrTx/>
              <a:buFontTx/>
              <a:buNone/>
              <a:tabLst>
                <a:tab pos="34290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050463" algn="l"/>
                <a:tab pos="10507663" algn="l"/>
                <a:tab pos="10509250" algn="l"/>
                <a:tab pos="10510838" algn="l"/>
                <a:tab pos="10512425" algn="l"/>
                <a:tab pos="10514013" algn="l"/>
              </a:tabLst>
            </a:pPr>
            <a:r>
              <a:rPr lang="en-US" altLang="en-US" sz="2000"/>
              <a:t>	Find output given the inputs.  </a:t>
            </a:r>
            <a:br>
              <a:rPr lang="en-US" altLang="en-US" sz="2000"/>
            </a:br>
            <a:r>
              <a:rPr lang="en-US" altLang="en-US" sz="2000"/>
              <a:t>EN enables the gate.  </a:t>
            </a:r>
            <a:br>
              <a:rPr lang="en-US" altLang="en-US" sz="2000"/>
            </a:br>
            <a:r>
              <a:rPr lang="en-US" altLang="en-US" sz="2000"/>
              <a:t>Output is frozen unless EN is high.</a:t>
            </a:r>
          </a:p>
        </p:txBody>
      </p:sp>
      <p:sp>
        <p:nvSpPr>
          <p:cNvPr id="5129" name="Rectangle 9">
            <a:extLst>
              <a:ext uri="{FF2B5EF4-FFF2-40B4-BE49-F238E27FC236}">
                <a16:creationId xmlns:a16="http://schemas.microsoft.com/office/drawing/2014/main" id="{F1E055FC-BA05-446E-91DB-DDF9F5267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3600" y="949325"/>
            <a:ext cx="44704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3375">
              <a:tabLst>
                <a:tab pos="34290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050463" algn="l"/>
                <a:tab pos="10507663" algn="l"/>
                <a:tab pos="10509250" algn="l"/>
                <a:tab pos="10510838" algn="l"/>
                <a:tab pos="10512425" algn="l"/>
                <a:tab pos="105140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34290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050463" algn="l"/>
                <a:tab pos="10507663" algn="l"/>
                <a:tab pos="10509250" algn="l"/>
                <a:tab pos="10510838" algn="l"/>
                <a:tab pos="10512425" algn="l"/>
                <a:tab pos="105140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34290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050463" algn="l"/>
                <a:tab pos="10507663" algn="l"/>
                <a:tab pos="10509250" algn="l"/>
                <a:tab pos="10510838" algn="l"/>
                <a:tab pos="10512425" algn="l"/>
                <a:tab pos="105140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34290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050463" algn="l"/>
                <a:tab pos="10507663" algn="l"/>
                <a:tab pos="10509250" algn="l"/>
                <a:tab pos="10510838" algn="l"/>
                <a:tab pos="10512425" algn="l"/>
                <a:tab pos="105140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34290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050463" algn="l"/>
                <a:tab pos="10507663" algn="l"/>
                <a:tab pos="10509250" algn="l"/>
                <a:tab pos="10510838" algn="l"/>
                <a:tab pos="10512425" algn="l"/>
                <a:tab pos="105140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050463" algn="l"/>
                <a:tab pos="10507663" algn="l"/>
                <a:tab pos="10509250" algn="l"/>
                <a:tab pos="10510838" algn="l"/>
                <a:tab pos="10512425" algn="l"/>
                <a:tab pos="105140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050463" algn="l"/>
                <a:tab pos="10507663" algn="l"/>
                <a:tab pos="10509250" algn="l"/>
                <a:tab pos="10510838" algn="l"/>
                <a:tab pos="10512425" algn="l"/>
                <a:tab pos="105140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050463" algn="l"/>
                <a:tab pos="10507663" algn="l"/>
                <a:tab pos="10509250" algn="l"/>
                <a:tab pos="10510838" algn="l"/>
                <a:tab pos="10512425" algn="l"/>
                <a:tab pos="105140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050463" algn="l"/>
                <a:tab pos="10507663" algn="l"/>
                <a:tab pos="10509250" algn="l"/>
                <a:tab pos="10510838" algn="l"/>
                <a:tab pos="10512425" algn="l"/>
                <a:tab pos="105140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FontTx/>
              <a:buNone/>
            </a:pPr>
            <a:r>
              <a:rPr lang="en-US" altLang="en-US" sz="200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en-US" altLang="en-US" sz="2000"/>
              <a:t>The D latch is like the S-R latch, but only has one input.  </a:t>
            </a:r>
          </a:p>
          <a:p>
            <a:pPr>
              <a:lnSpc>
                <a:spcPct val="80000"/>
              </a:lnSpc>
              <a:spcBef>
                <a:spcPts val="500"/>
              </a:spcBef>
              <a:buClrTx/>
              <a:buFontTx/>
              <a:buNone/>
            </a:pPr>
            <a:endParaRPr lang="en-US" altLang="en-US" sz="2000"/>
          </a:p>
        </p:txBody>
      </p:sp>
      <p:sp>
        <p:nvSpPr>
          <p:cNvPr id="5130" name="Text Box 10">
            <a:extLst>
              <a:ext uri="{FF2B5EF4-FFF2-40B4-BE49-F238E27FC236}">
                <a16:creationId xmlns:a16="http://schemas.microsoft.com/office/drawing/2014/main" id="{1300EB50-87A8-4384-8685-835770D96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7200" y="3367088"/>
            <a:ext cx="2162175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b="1"/>
              <a:t>No invalid state for D latch.</a:t>
            </a:r>
          </a:p>
        </p:txBody>
      </p:sp>
      <p:pic>
        <p:nvPicPr>
          <p:cNvPr id="5131" name="Picture 11">
            <a:extLst>
              <a:ext uri="{FF2B5EF4-FFF2-40B4-BE49-F238E27FC236}">
                <a16:creationId xmlns:a16="http://schemas.microsoft.com/office/drawing/2014/main" id="{6551B2A2-0E26-429A-B42D-2CE993D92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4135438"/>
            <a:ext cx="2784475" cy="191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32" name="Rectangle 12">
            <a:extLst>
              <a:ext uri="{FF2B5EF4-FFF2-40B4-BE49-F238E27FC236}">
                <a16:creationId xmlns:a16="http://schemas.microsoft.com/office/drawing/2014/main" id="{0794317C-70DA-49D9-982D-AFE2B761F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663" y="5341938"/>
            <a:ext cx="5094287" cy="7826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6F6C11FB-705F-42B5-ACB9-5A752E5F9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75" y="5421313"/>
            <a:ext cx="4543425" cy="7826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4" name="Text Box 14">
            <a:extLst>
              <a:ext uri="{FF2B5EF4-FFF2-40B4-BE49-F238E27FC236}">
                <a16:creationId xmlns:a16="http://schemas.microsoft.com/office/drawing/2014/main" id="{D0B42A21-14EF-4E97-B967-D3BBB1F3B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600" y="6211888"/>
            <a:ext cx="52244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/>
              <a:t>Output will follow input as long as EN is HIGH.</a:t>
            </a:r>
          </a:p>
        </p:txBody>
      </p:sp>
      <p:sp>
        <p:nvSpPr>
          <p:cNvPr id="5135" name="Rectangle 15">
            <a:extLst>
              <a:ext uri="{FF2B5EF4-FFF2-40B4-BE49-F238E27FC236}">
                <a16:creationId xmlns:a16="http://schemas.microsoft.com/office/drawing/2014/main" id="{2C5EAAC5-5FA1-4328-BD35-E071403FB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063" y="5348288"/>
            <a:ext cx="3962400" cy="7826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6" name="Rectangle 16">
            <a:extLst>
              <a:ext uri="{FF2B5EF4-FFF2-40B4-BE49-F238E27FC236}">
                <a16:creationId xmlns:a16="http://schemas.microsoft.com/office/drawing/2014/main" id="{E8FD87DA-7E0C-4C5A-93FB-BBAB2401E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100" y="5370513"/>
            <a:ext cx="3541713" cy="7826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7" name="Rectangle 17">
            <a:extLst>
              <a:ext uri="{FF2B5EF4-FFF2-40B4-BE49-F238E27FC236}">
                <a16:creationId xmlns:a16="http://schemas.microsoft.com/office/drawing/2014/main" id="{FCFA9814-99FF-4007-9E6D-C62C9B42C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5362575"/>
            <a:ext cx="2247900" cy="7826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8" name="Rectangle 18">
            <a:extLst>
              <a:ext uri="{FF2B5EF4-FFF2-40B4-BE49-F238E27FC236}">
                <a16:creationId xmlns:a16="http://schemas.microsoft.com/office/drawing/2014/main" id="{2FBA7481-8959-4006-A2A0-22D105655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300" y="5341938"/>
            <a:ext cx="2043113" cy="7826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39" name="Rectangle 19">
            <a:extLst>
              <a:ext uri="{FF2B5EF4-FFF2-40B4-BE49-F238E27FC236}">
                <a16:creationId xmlns:a16="http://schemas.microsoft.com/office/drawing/2014/main" id="{3B65E6B7-E8B1-4217-A29E-DF12718A5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500" y="5362575"/>
            <a:ext cx="1504950" cy="7826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" name="Rectangle 20">
            <a:extLst>
              <a:ext uri="{FF2B5EF4-FFF2-40B4-BE49-F238E27FC236}">
                <a16:creationId xmlns:a16="http://schemas.microsoft.com/office/drawing/2014/main" id="{E20ED30D-7462-4961-8111-740EDF533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413" y="5368925"/>
            <a:ext cx="1098550" cy="7826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1" name="Rectangle 21">
            <a:extLst>
              <a:ext uri="{FF2B5EF4-FFF2-40B4-BE49-F238E27FC236}">
                <a16:creationId xmlns:a16="http://schemas.microsoft.com/office/drawing/2014/main" id="{46507BD9-701A-4D14-88A0-24EF9DB25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4325" y="5360988"/>
            <a:ext cx="765175" cy="7826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5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0"/>
            </a:gs>
            <a:gs pos="100000">
              <a:srgbClr val="C1C1B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7FADCC64-093E-49C4-BBE1-CBBFBD0E74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400"/>
              <a:t>Edge-Triggered Flip-Flops</a:t>
            </a:r>
            <a:r>
              <a:rPr lang="en-US" altLang="en-US"/>
              <a:t> 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5EA07E7F-5933-4759-88A6-D48137B081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8525" y="2606675"/>
            <a:ext cx="6781800" cy="1965325"/>
          </a:xfrm>
          <a:ln/>
        </p:spPr>
        <p:txBody>
          <a:bodyPr/>
          <a:lstStyle/>
          <a:p>
            <a:pPr marL="333375" indent="-333375">
              <a:buFont typeface="Arial" panose="020B0604020202020204" pitchFamily="34" charset="0"/>
              <a:buChar char="•"/>
              <a:tabLst>
                <a:tab pos="333375" algn="l"/>
                <a:tab pos="446088" algn="l"/>
                <a:tab pos="903288" algn="l"/>
                <a:tab pos="1360488" algn="l"/>
                <a:tab pos="1817688" algn="l"/>
                <a:tab pos="2274888" algn="l"/>
                <a:tab pos="2732088" algn="l"/>
                <a:tab pos="3189288" algn="l"/>
                <a:tab pos="3646488" algn="l"/>
                <a:tab pos="4103688" algn="l"/>
                <a:tab pos="4560888" algn="l"/>
                <a:tab pos="5018088" algn="l"/>
                <a:tab pos="5475288" algn="l"/>
                <a:tab pos="5932488" algn="l"/>
                <a:tab pos="6389688" algn="l"/>
                <a:tab pos="6846888" algn="l"/>
                <a:tab pos="7304088" algn="l"/>
                <a:tab pos="7761288" algn="l"/>
                <a:tab pos="8218488" algn="l"/>
                <a:tab pos="8675688" algn="l"/>
                <a:tab pos="9132888" algn="l"/>
              </a:tabLst>
            </a:pPr>
            <a:r>
              <a:rPr lang="en-US" altLang="en-US"/>
              <a:t>Edge-triggered S-R flip-flop</a:t>
            </a:r>
          </a:p>
          <a:p>
            <a:pPr marL="333375" indent="-333375">
              <a:buFont typeface="Arial" panose="020B0604020202020204" pitchFamily="34" charset="0"/>
              <a:buChar char="•"/>
              <a:tabLst>
                <a:tab pos="333375" algn="l"/>
                <a:tab pos="446088" algn="l"/>
                <a:tab pos="903288" algn="l"/>
                <a:tab pos="1360488" algn="l"/>
                <a:tab pos="1817688" algn="l"/>
                <a:tab pos="2274888" algn="l"/>
                <a:tab pos="2732088" algn="l"/>
                <a:tab pos="3189288" algn="l"/>
                <a:tab pos="3646488" algn="l"/>
                <a:tab pos="4103688" algn="l"/>
                <a:tab pos="4560888" algn="l"/>
                <a:tab pos="5018088" algn="l"/>
                <a:tab pos="5475288" algn="l"/>
                <a:tab pos="5932488" algn="l"/>
                <a:tab pos="6389688" algn="l"/>
                <a:tab pos="6846888" algn="l"/>
                <a:tab pos="7304088" algn="l"/>
                <a:tab pos="7761288" algn="l"/>
                <a:tab pos="8218488" algn="l"/>
                <a:tab pos="8675688" algn="l"/>
                <a:tab pos="9132888" algn="l"/>
              </a:tabLst>
            </a:pPr>
            <a:r>
              <a:rPr lang="en-US" altLang="en-US"/>
              <a:t>Edge-triggered D flip-flop</a:t>
            </a:r>
          </a:p>
          <a:p>
            <a:pPr marL="333375" indent="-333375">
              <a:buFont typeface="Arial" panose="020B0604020202020204" pitchFamily="34" charset="0"/>
              <a:buChar char="•"/>
              <a:tabLst>
                <a:tab pos="333375" algn="l"/>
                <a:tab pos="446088" algn="l"/>
                <a:tab pos="903288" algn="l"/>
                <a:tab pos="1360488" algn="l"/>
                <a:tab pos="1817688" algn="l"/>
                <a:tab pos="2274888" algn="l"/>
                <a:tab pos="2732088" algn="l"/>
                <a:tab pos="3189288" algn="l"/>
                <a:tab pos="3646488" algn="l"/>
                <a:tab pos="4103688" algn="l"/>
                <a:tab pos="4560888" algn="l"/>
                <a:tab pos="5018088" algn="l"/>
                <a:tab pos="5475288" algn="l"/>
                <a:tab pos="5932488" algn="l"/>
                <a:tab pos="6389688" algn="l"/>
                <a:tab pos="6846888" algn="l"/>
                <a:tab pos="7304088" algn="l"/>
                <a:tab pos="7761288" algn="l"/>
                <a:tab pos="8218488" algn="l"/>
                <a:tab pos="8675688" algn="l"/>
                <a:tab pos="9132888" algn="l"/>
              </a:tabLst>
            </a:pPr>
            <a:r>
              <a:rPr lang="en-US" altLang="en-US"/>
              <a:t>Edge-triggered J-K flip-flop</a:t>
            </a:r>
          </a:p>
        </p:txBody>
      </p:sp>
      <p:grpSp>
        <p:nvGrpSpPr>
          <p:cNvPr id="6147" name="Group 3">
            <a:extLst>
              <a:ext uri="{FF2B5EF4-FFF2-40B4-BE49-F238E27FC236}">
                <a16:creationId xmlns:a16="http://schemas.microsoft.com/office/drawing/2014/main" id="{9D51606F-BF57-42AA-8F28-F6D60873EB3B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1075" cy="6010275"/>
            <a:chOff x="144" y="144"/>
            <a:chExt cx="5418" cy="3786"/>
          </a:xfrm>
        </p:grpSpPr>
        <p:grpSp>
          <p:nvGrpSpPr>
            <p:cNvPr id="6148" name="Group 4">
              <a:extLst>
                <a:ext uri="{FF2B5EF4-FFF2-40B4-BE49-F238E27FC236}">
                  <a16:creationId xmlns:a16="http://schemas.microsoft.com/office/drawing/2014/main" id="{F3B86B29-6776-4BD9-AB80-F0AD28B0A9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0" cy="3738"/>
              <a:chOff x="192" y="192"/>
              <a:chExt cx="5370" cy="3738"/>
            </a:xfrm>
          </p:grpSpPr>
          <p:sp>
            <p:nvSpPr>
              <p:cNvPr id="6149" name="Line 5">
                <a:extLst>
                  <a:ext uri="{FF2B5EF4-FFF2-40B4-BE49-F238E27FC236}">
                    <a16:creationId xmlns:a16="http://schemas.microsoft.com/office/drawing/2014/main" id="{FE34DB40-503C-4EE7-A663-28E7C91060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0" cy="0"/>
              </a:xfrm>
              <a:prstGeom prst="line">
                <a:avLst/>
              </a:prstGeom>
              <a:noFill/>
              <a:ln w="57240" cap="sq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0" name="Line 6">
                <a:extLst>
                  <a:ext uri="{FF2B5EF4-FFF2-40B4-BE49-F238E27FC236}">
                    <a16:creationId xmlns:a16="http://schemas.microsoft.com/office/drawing/2014/main" id="{328F8A58-5CFF-443E-99B4-F47E7CC120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8"/>
              </a:xfrm>
              <a:prstGeom prst="line">
                <a:avLst/>
              </a:prstGeom>
              <a:noFill/>
              <a:ln w="57240" cap="sq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51" name="Rectangle 7">
              <a:extLst>
                <a:ext uri="{FF2B5EF4-FFF2-40B4-BE49-F238E27FC236}">
                  <a16:creationId xmlns:a16="http://schemas.microsoft.com/office/drawing/2014/main" id="{3F94C358-DE07-48A0-88EA-FFEDC7847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38" cy="138"/>
            </a:xfrm>
            <a:prstGeom prst="rect">
              <a:avLst/>
            </a:prstGeom>
            <a:solidFill>
              <a:srgbClr val="333399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2" name="Text Box 8">
            <a:extLst>
              <a:ext uri="{FF2B5EF4-FFF2-40B4-BE49-F238E27FC236}">
                <a16:creationId xmlns:a16="http://schemas.microsoft.com/office/drawing/2014/main" id="{AFC5662C-09D9-46DB-91D6-C36E1048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1098550"/>
            <a:ext cx="4540250" cy="146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Flip-flops are </a:t>
            </a:r>
            <a:r>
              <a:rPr lang="en-US" altLang="en-US" i="1"/>
              <a:t>synchronous </a:t>
            </a:r>
            <a:r>
              <a:rPr lang="en-US" altLang="en-US"/>
              <a:t>bistable devices</a:t>
            </a:r>
          </a:p>
          <a:p>
            <a:pPr>
              <a:buClrTx/>
              <a:buFontTx/>
              <a:buNone/>
            </a:pPr>
            <a:r>
              <a:rPr lang="en-US" altLang="en-US" i="1"/>
              <a:t>synchronous </a:t>
            </a:r>
            <a:r>
              <a:rPr lang="en-US" altLang="en-US"/>
              <a:t>means that the output changes state only at a specified point (leading or trailing edge) on the triggering input called the clock (CLK),</a:t>
            </a:r>
          </a:p>
        </p:txBody>
      </p:sp>
      <p:sp>
        <p:nvSpPr>
          <p:cNvPr id="6153" name="Text Box 9">
            <a:extLst>
              <a:ext uri="{FF2B5EF4-FFF2-40B4-BE49-F238E27FC236}">
                <a16:creationId xmlns:a16="http://schemas.microsoft.com/office/drawing/2014/main" id="{BACBB405-1C70-41B5-94AF-0A5DB2F59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479925"/>
            <a:ext cx="67659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An edge-triggered flip-flop changes state either at the positive edge (rising edge) or at the negative edge (falling edge) of the clock pulse</a:t>
            </a:r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0"/>
            </a:gs>
            <a:gs pos="100000">
              <a:srgbClr val="C1C1B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60AE742D-6F91-4967-BBFA-9CF0C836A1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400"/>
              <a:t>Edge-Triggered Flip-Flops</a:t>
            </a:r>
            <a:r>
              <a:rPr lang="en-US" altLang="en-US"/>
              <a:t> 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A00EC2D2-285A-41F6-8D90-4695D1E92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924800" cy="685800"/>
          </a:xfrm>
          <a:ln/>
        </p:spPr>
        <p:txBody>
          <a:bodyPr/>
          <a:lstStyle/>
          <a:p>
            <a:pPr marL="333375" indent="-333375">
              <a:buFont typeface="Arial" panose="020B0604020202020204" pitchFamily="34" charset="0"/>
              <a:buChar char="•"/>
              <a:tabLst>
                <a:tab pos="333375" algn="l"/>
                <a:tab pos="446088" algn="l"/>
                <a:tab pos="903288" algn="l"/>
                <a:tab pos="1360488" algn="l"/>
                <a:tab pos="1817688" algn="l"/>
                <a:tab pos="2274888" algn="l"/>
                <a:tab pos="2732088" algn="l"/>
                <a:tab pos="3189288" algn="l"/>
                <a:tab pos="3646488" algn="l"/>
                <a:tab pos="4103688" algn="l"/>
                <a:tab pos="4560888" algn="l"/>
                <a:tab pos="5018088" algn="l"/>
                <a:tab pos="5475288" algn="l"/>
                <a:tab pos="5932488" algn="l"/>
                <a:tab pos="6389688" algn="l"/>
                <a:tab pos="6846888" algn="l"/>
                <a:tab pos="7304088" algn="l"/>
                <a:tab pos="7761288" algn="l"/>
                <a:tab pos="8218488" algn="l"/>
                <a:tab pos="8675688" algn="l"/>
                <a:tab pos="9132888" algn="l"/>
              </a:tabLst>
            </a:pPr>
            <a:r>
              <a:rPr lang="en-US" altLang="en-US"/>
              <a:t>Edge-triggered S-R flip-flop</a:t>
            </a:r>
          </a:p>
          <a:p>
            <a:pPr marL="333375" indent="-323850">
              <a:buClrTx/>
              <a:buFontTx/>
              <a:buNone/>
              <a:tabLst>
                <a:tab pos="333375" algn="l"/>
                <a:tab pos="446088" algn="l"/>
                <a:tab pos="903288" algn="l"/>
                <a:tab pos="1360488" algn="l"/>
                <a:tab pos="1817688" algn="l"/>
                <a:tab pos="2274888" algn="l"/>
                <a:tab pos="2732088" algn="l"/>
                <a:tab pos="3189288" algn="l"/>
                <a:tab pos="3646488" algn="l"/>
                <a:tab pos="4103688" algn="l"/>
                <a:tab pos="4560888" algn="l"/>
                <a:tab pos="5018088" algn="l"/>
                <a:tab pos="5475288" algn="l"/>
                <a:tab pos="5932488" algn="l"/>
                <a:tab pos="6389688" algn="l"/>
                <a:tab pos="6846888" algn="l"/>
                <a:tab pos="7304088" algn="l"/>
                <a:tab pos="7761288" algn="l"/>
                <a:tab pos="8218488" algn="l"/>
                <a:tab pos="8675688" algn="l"/>
                <a:tab pos="9132888" algn="l"/>
              </a:tabLst>
            </a:pPr>
            <a:endParaRPr lang="en-US" altLang="en-US"/>
          </a:p>
        </p:txBody>
      </p:sp>
      <p:grpSp>
        <p:nvGrpSpPr>
          <p:cNvPr id="7171" name="Group 3">
            <a:extLst>
              <a:ext uri="{FF2B5EF4-FFF2-40B4-BE49-F238E27FC236}">
                <a16:creationId xmlns:a16="http://schemas.microsoft.com/office/drawing/2014/main" id="{48F9D3C7-0477-4344-B749-D6453EAB97C4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1075" cy="6010275"/>
            <a:chOff x="144" y="144"/>
            <a:chExt cx="5418" cy="3786"/>
          </a:xfrm>
        </p:grpSpPr>
        <p:grpSp>
          <p:nvGrpSpPr>
            <p:cNvPr id="7172" name="Group 4">
              <a:extLst>
                <a:ext uri="{FF2B5EF4-FFF2-40B4-BE49-F238E27FC236}">
                  <a16:creationId xmlns:a16="http://schemas.microsoft.com/office/drawing/2014/main" id="{7E744DFB-D2C4-40D0-A7AE-A618EB472F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0" cy="3738"/>
              <a:chOff x="192" y="192"/>
              <a:chExt cx="5370" cy="3738"/>
            </a:xfrm>
          </p:grpSpPr>
          <p:sp>
            <p:nvSpPr>
              <p:cNvPr id="7173" name="Line 5">
                <a:extLst>
                  <a:ext uri="{FF2B5EF4-FFF2-40B4-BE49-F238E27FC236}">
                    <a16:creationId xmlns:a16="http://schemas.microsoft.com/office/drawing/2014/main" id="{9CD7DBF7-42BE-477A-9A74-DD9FFB1EF3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0" cy="0"/>
              </a:xfrm>
              <a:prstGeom prst="line">
                <a:avLst/>
              </a:prstGeom>
              <a:noFill/>
              <a:ln w="57240" cap="sq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4" name="Line 6">
                <a:extLst>
                  <a:ext uri="{FF2B5EF4-FFF2-40B4-BE49-F238E27FC236}">
                    <a16:creationId xmlns:a16="http://schemas.microsoft.com/office/drawing/2014/main" id="{635CF61E-57D0-4ACE-BFEC-A8A73AC48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8"/>
              </a:xfrm>
              <a:prstGeom prst="line">
                <a:avLst/>
              </a:prstGeom>
              <a:noFill/>
              <a:ln w="57240" cap="sq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5" name="Rectangle 7">
              <a:extLst>
                <a:ext uri="{FF2B5EF4-FFF2-40B4-BE49-F238E27FC236}">
                  <a16:creationId xmlns:a16="http://schemas.microsoft.com/office/drawing/2014/main" id="{A9AD89C1-F02C-442A-B641-9D21D6CDB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38" cy="138"/>
            </a:xfrm>
            <a:prstGeom prst="rect">
              <a:avLst/>
            </a:prstGeom>
            <a:solidFill>
              <a:srgbClr val="333399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176" name="Picture 8">
            <a:extLst>
              <a:ext uri="{FF2B5EF4-FFF2-40B4-BE49-F238E27FC236}">
                <a16:creationId xmlns:a16="http://schemas.microsoft.com/office/drawing/2014/main" id="{07B4CC30-5474-4F54-A4FE-2990002F1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6400800" cy="436245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7177" name="Group 9">
            <a:extLst>
              <a:ext uri="{FF2B5EF4-FFF2-40B4-BE49-F238E27FC236}">
                <a16:creationId xmlns:a16="http://schemas.microsoft.com/office/drawing/2014/main" id="{8CAB3297-4C10-49E4-8765-9E8F08174BEC}"/>
              </a:ext>
            </a:extLst>
          </p:cNvPr>
          <p:cNvGrpSpPr>
            <a:grpSpLocks/>
          </p:cNvGrpSpPr>
          <p:nvPr/>
        </p:nvGrpSpPr>
        <p:grpSpPr bwMode="auto">
          <a:xfrm>
            <a:off x="7543800" y="5029200"/>
            <a:ext cx="1285875" cy="828675"/>
            <a:chOff x="4752" y="3168"/>
            <a:chExt cx="810" cy="522"/>
          </a:xfrm>
        </p:grpSpPr>
        <p:sp>
          <p:nvSpPr>
            <p:cNvPr id="7178" name="AutoShape 10">
              <a:extLst>
                <a:ext uri="{FF2B5EF4-FFF2-40B4-BE49-F238E27FC236}">
                  <a16:creationId xmlns:a16="http://schemas.microsoft.com/office/drawing/2014/main" id="{6D764261-22A5-4778-AEDA-E0DC2D0C3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3360"/>
              <a:ext cx="618" cy="330"/>
            </a:xfrm>
            <a:prstGeom prst="rightArrow">
              <a:avLst>
                <a:gd name="adj1" fmla="val 50000"/>
                <a:gd name="adj2" fmla="val 46818"/>
              </a:avLst>
            </a:prstGeom>
            <a:solidFill>
              <a:srgbClr val="008000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9" name="Text Box 11">
              <a:extLst>
                <a:ext uri="{FF2B5EF4-FFF2-40B4-BE49-F238E27FC236}">
                  <a16:creationId xmlns:a16="http://schemas.microsoft.com/office/drawing/2014/main" id="{F831DE3B-DD97-4C91-8856-73307B1B55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2" y="3168"/>
              <a:ext cx="810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Waveforms</a:t>
              </a:r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8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  <p:animScale>
                                      <p:cBhvr additive="repl">
                                        <p:cTn id="19" dur="250" autoRev="1" fill="hold"/>
                                        <p:tgtEl>
                                          <p:spTgt spid="7177"/>
                                        </p:tgtEl>
                                      </p:cBhvr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0"/>
            </a:gs>
            <a:gs pos="100000">
              <a:srgbClr val="C1C1B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B640DABD-0809-48F0-A37F-DB7B6B43F23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471488" y="588963"/>
            <a:ext cx="7924800" cy="990600"/>
          </a:xfrm>
          <a:ln/>
        </p:spPr>
        <p:txBody>
          <a:bodyPr anchor="t"/>
          <a:lstStyle/>
          <a:p>
            <a:pPr marL="342900" indent="-333375" algn="l">
              <a:lnSpc>
                <a:spcPct val="90000"/>
              </a:lnSpc>
              <a:spcBef>
                <a:spcPts val="600"/>
              </a:spcBef>
              <a:buClrTx/>
              <a:buFontTx/>
              <a:buNone/>
              <a:tabLst>
                <a:tab pos="342900" algn="l"/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050463" algn="l"/>
                <a:tab pos="10507663" algn="l"/>
                <a:tab pos="10509250" algn="l"/>
                <a:tab pos="10510838" algn="l"/>
                <a:tab pos="10512425" algn="l"/>
                <a:tab pos="10514013" algn="l"/>
              </a:tabLst>
            </a:pPr>
            <a:r>
              <a:rPr lang="en-US" altLang="en-US" sz="2400" b="0">
                <a:solidFill>
                  <a:srgbClr val="000000"/>
                </a:solidFill>
              </a:rPr>
              <a:t>	Find outputs for given inputs for S-R positive edge-triggered flip-flop.  Assume output is initially LOW.</a:t>
            </a:r>
          </a:p>
        </p:txBody>
      </p:sp>
      <p:grpSp>
        <p:nvGrpSpPr>
          <p:cNvPr id="8194" name="Group 2">
            <a:extLst>
              <a:ext uri="{FF2B5EF4-FFF2-40B4-BE49-F238E27FC236}">
                <a16:creationId xmlns:a16="http://schemas.microsoft.com/office/drawing/2014/main" id="{5EEAF965-6F40-4A36-A302-948189E5D2FF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1075" cy="6010275"/>
            <a:chOff x="144" y="144"/>
            <a:chExt cx="5418" cy="3786"/>
          </a:xfrm>
        </p:grpSpPr>
        <p:grpSp>
          <p:nvGrpSpPr>
            <p:cNvPr id="8195" name="Group 3">
              <a:extLst>
                <a:ext uri="{FF2B5EF4-FFF2-40B4-BE49-F238E27FC236}">
                  <a16:creationId xmlns:a16="http://schemas.microsoft.com/office/drawing/2014/main" id="{56EBF738-79EB-4433-9F5D-2F9C703A9B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0" cy="3738"/>
              <a:chOff x="192" y="192"/>
              <a:chExt cx="5370" cy="3738"/>
            </a:xfrm>
          </p:grpSpPr>
          <p:sp>
            <p:nvSpPr>
              <p:cNvPr id="8196" name="Line 4">
                <a:extLst>
                  <a:ext uri="{FF2B5EF4-FFF2-40B4-BE49-F238E27FC236}">
                    <a16:creationId xmlns:a16="http://schemas.microsoft.com/office/drawing/2014/main" id="{4B1F52EC-26D9-4A6A-8C4A-C0EE21BDC2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0" cy="0"/>
              </a:xfrm>
              <a:prstGeom prst="line">
                <a:avLst/>
              </a:prstGeom>
              <a:noFill/>
              <a:ln w="57240" cap="sq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7" name="Line 5">
                <a:extLst>
                  <a:ext uri="{FF2B5EF4-FFF2-40B4-BE49-F238E27FC236}">
                    <a16:creationId xmlns:a16="http://schemas.microsoft.com/office/drawing/2014/main" id="{5DA76E84-A5B7-4ECE-9677-C4B7CEA9A5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8"/>
              </a:xfrm>
              <a:prstGeom prst="line">
                <a:avLst/>
              </a:prstGeom>
              <a:noFill/>
              <a:ln w="57240" cap="sq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98" name="Rectangle 6">
              <a:extLst>
                <a:ext uri="{FF2B5EF4-FFF2-40B4-BE49-F238E27FC236}">
                  <a16:creationId xmlns:a16="http://schemas.microsoft.com/office/drawing/2014/main" id="{BD1944C1-7845-4588-B665-B274D332C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38" cy="138"/>
            </a:xfrm>
            <a:prstGeom prst="rect">
              <a:avLst/>
            </a:prstGeom>
            <a:solidFill>
              <a:srgbClr val="333399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8199" name="Picture 7">
            <a:extLst>
              <a:ext uri="{FF2B5EF4-FFF2-40B4-BE49-F238E27FC236}">
                <a16:creationId xmlns:a16="http://schemas.microsoft.com/office/drawing/2014/main" id="{594128FA-1E1E-4BC5-B88D-8CBC6ED06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2978150"/>
            <a:ext cx="7162800" cy="36083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E0444AAE-8372-40F6-A023-49EBE506A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150" y="1533525"/>
            <a:ext cx="3327400" cy="1262063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201" name="Rectangle 9">
            <a:extLst>
              <a:ext uri="{FF2B5EF4-FFF2-40B4-BE49-F238E27FC236}">
                <a16:creationId xmlns:a16="http://schemas.microsoft.com/office/drawing/2014/main" id="{CCF74CD2-216C-4374-8153-788B1990A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4862513"/>
            <a:ext cx="7010400" cy="16827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" name="Rectangle 10">
            <a:extLst>
              <a:ext uri="{FF2B5EF4-FFF2-40B4-BE49-F238E27FC236}">
                <a16:creationId xmlns:a16="http://schemas.microsoft.com/office/drawing/2014/main" id="{3E1F86B6-6191-4684-8BCE-22CA77D67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0" y="4884738"/>
            <a:ext cx="6329363" cy="16827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203" name="Picture 11">
            <a:extLst>
              <a:ext uri="{FF2B5EF4-FFF2-40B4-BE49-F238E27FC236}">
                <a16:creationId xmlns:a16="http://schemas.microsoft.com/office/drawing/2014/main" id="{C0B0F916-E333-4ABB-AA68-C9C8993C8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38" y="1524000"/>
            <a:ext cx="1636712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204" name="Rectangle 12">
            <a:extLst>
              <a:ext uri="{FF2B5EF4-FFF2-40B4-BE49-F238E27FC236}">
                <a16:creationId xmlns:a16="http://schemas.microsoft.com/office/drawing/2014/main" id="{193B9103-6ED4-4424-B568-5EC2E4409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450" y="4840288"/>
            <a:ext cx="5168900" cy="16827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5" name="Rectangle 13">
            <a:extLst>
              <a:ext uri="{FF2B5EF4-FFF2-40B4-BE49-F238E27FC236}">
                <a16:creationId xmlns:a16="http://schemas.microsoft.com/office/drawing/2014/main" id="{61F90DD5-DCC0-42E0-AA37-90DDF9E79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250" y="4848225"/>
            <a:ext cx="4138613" cy="16827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6" name="Rectangle 14">
            <a:extLst>
              <a:ext uri="{FF2B5EF4-FFF2-40B4-BE49-F238E27FC236}">
                <a16:creationId xmlns:a16="http://schemas.microsoft.com/office/drawing/2014/main" id="{81FFA21B-7B1B-432A-89E4-E752DE909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4811713"/>
            <a:ext cx="3049588" cy="16827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7" name="Rectangle 15">
            <a:extLst>
              <a:ext uri="{FF2B5EF4-FFF2-40B4-BE49-F238E27FC236}">
                <a16:creationId xmlns:a16="http://schemas.microsoft.com/office/drawing/2014/main" id="{5BE39B09-F348-4CBE-8853-0487EB10E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4563" y="4805363"/>
            <a:ext cx="1989137" cy="16827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8" name="Rectangle 16">
            <a:extLst>
              <a:ext uri="{FF2B5EF4-FFF2-40B4-BE49-F238E27FC236}">
                <a16:creationId xmlns:a16="http://schemas.microsoft.com/office/drawing/2014/main" id="{922F2316-EFFD-4EA7-B8B4-09B718B0E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238" y="4799013"/>
            <a:ext cx="900112" cy="16827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9" name="Rectangle 17">
            <a:extLst>
              <a:ext uri="{FF2B5EF4-FFF2-40B4-BE49-F238E27FC236}">
                <a16:creationId xmlns:a16="http://schemas.microsoft.com/office/drawing/2014/main" id="{33F20357-9743-4436-BF14-45DAD8A98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075" y="4897438"/>
            <a:ext cx="6053138" cy="16827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0" name="Rectangle 18">
            <a:extLst>
              <a:ext uri="{FF2B5EF4-FFF2-40B4-BE49-F238E27FC236}">
                <a16:creationId xmlns:a16="http://schemas.microsoft.com/office/drawing/2014/main" id="{CF4B1C05-6C48-4F94-9AA9-260568A30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889500"/>
            <a:ext cx="4978400" cy="16827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1" name="Line 19">
            <a:extLst>
              <a:ext uri="{FF2B5EF4-FFF2-40B4-BE49-F238E27FC236}">
                <a16:creationId xmlns:a16="http://schemas.microsoft.com/office/drawing/2014/main" id="{30383DC6-9C61-4B68-B6DB-83578D3B33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1288" y="3049588"/>
            <a:ext cx="1587" cy="374650"/>
          </a:xfrm>
          <a:prstGeom prst="line">
            <a:avLst/>
          </a:prstGeom>
          <a:noFill/>
          <a:ln w="936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2" name="Line 20">
            <a:extLst>
              <a:ext uri="{FF2B5EF4-FFF2-40B4-BE49-F238E27FC236}">
                <a16:creationId xmlns:a16="http://schemas.microsoft.com/office/drawing/2014/main" id="{3596434D-A35F-488A-824A-F2A208EEF1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0788" y="3049588"/>
            <a:ext cx="1587" cy="374650"/>
          </a:xfrm>
          <a:prstGeom prst="line">
            <a:avLst/>
          </a:prstGeom>
          <a:noFill/>
          <a:ln w="936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3" name="Line 21">
            <a:extLst>
              <a:ext uri="{FF2B5EF4-FFF2-40B4-BE49-F238E27FC236}">
                <a16:creationId xmlns:a16="http://schemas.microsoft.com/office/drawing/2014/main" id="{E2A396F9-76CF-4CF9-AF0D-81F841E415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44675" y="3049588"/>
            <a:ext cx="1588" cy="374650"/>
          </a:xfrm>
          <a:prstGeom prst="line">
            <a:avLst/>
          </a:prstGeom>
          <a:noFill/>
          <a:ln w="936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4" name="Line 22">
            <a:extLst>
              <a:ext uri="{FF2B5EF4-FFF2-40B4-BE49-F238E27FC236}">
                <a16:creationId xmlns:a16="http://schemas.microsoft.com/office/drawing/2014/main" id="{AC4E2D8D-39FC-4562-9F75-BDBB99A829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05125" y="3048000"/>
            <a:ext cx="1588" cy="374650"/>
          </a:xfrm>
          <a:prstGeom prst="line">
            <a:avLst/>
          </a:prstGeom>
          <a:noFill/>
          <a:ln w="936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5" name="Line 23">
            <a:extLst>
              <a:ext uri="{FF2B5EF4-FFF2-40B4-BE49-F238E27FC236}">
                <a16:creationId xmlns:a16="http://schemas.microsoft.com/office/drawing/2014/main" id="{CF56A75F-4106-4798-9F1E-5B5730108A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24575" y="3052763"/>
            <a:ext cx="1588" cy="374650"/>
          </a:xfrm>
          <a:prstGeom prst="line">
            <a:avLst/>
          </a:prstGeom>
          <a:noFill/>
          <a:ln w="936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6" name="Line 24">
            <a:extLst>
              <a:ext uri="{FF2B5EF4-FFF2-40B4-BE49-F238E27FC236}">
                <a16:creationId xmlns:a16="http://schemas.microsoft.com/office/drawing/2014/main" id="{176ECE80-3BF8-47E6-B90C-0BC75E4CA3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96138" y="3052763"/>
            <a:ext cx="1587" cy="374650"/>
          </a:xfrm>
          <a:prstGeom prst="line">
            <a:avLst/>
          </a:prstGeom>
          <a:noFill/>
          <a:ln w="936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0"/>
            </a:gs>
            <a:gs pos="100000">
              <a:srgbClr val="C1C1B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E7CF29BF-E3D4-4D1B-889A-B14BA96C2E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400"/>
              <a:t>Edge-Triggered D Flip-Flop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2EFAC80B-F69E-4134-84F8-27F2917DB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49338"/>
            <a:ext cx="8229600" cy="1217612"/>
          </a:xfrm>
          <a:ln/>
        </p:spPr>
        <p:txBody>
          <a:bodyPr/>
          <a:lstStyle/>
          <a:p>
            <a:pPr marL="333375" indent="-333375">
              <a:buFont typeface="Arial" panose="020B0604020202020204" pitchFamily="34" charset="0"/>
              <a:buChar char="•"/>
              <a:tabLst>
                <a:tab pos="333375" algn="l"/>
                <a:tab pos="446088" algn="l"/>
                <a:tab pos="903288" algn="l"/>
                <a:tab pos="1360488" algn="l"/>
                <a:tab pos="1817688" algn="l"/>
                <a:tab pos="2274888" algn="l"/>
                <a:tab pos="2732088" algn="l"/>
                <a:tab pos="3189288" algn="l"/>
                <a:tab pos="3646488" algn="l"/>
                <a:tab pos="4103688" algn="l"/>
                <a:tab pos="4560888" algn="l"/>
                <a:tab pos="5018088" algn="l"/>
                <a:tab pos="5475288" algn="l"/>
                <a:tab pos="5932488" algn="l"/>
                <a:tab pos="6389688" algn="l"/>
                <a:tab pos="6846888" algn="l"/>
                <a:tab pos="7304088" algn="l"/>
                <a:tab pos="7761288" algn="l"/>
                <a:tab pos="8218488" algn="l"/>
                <a:tab pos="8675688" algn="l"/>
                <a:tab pos="9132888" algn="l"/>
              </a:tabLst>
            </a:pPr>
            <a:r>
              <a:rPr lang="en-US" altLang="en-US"/>
              <a:t>Edge-triggered D flip-flop is formed with S-R flip-flop and an inverter.</a:t>
            </a:r>
          </a:p>
          <a:p>
            <a:pPr marL="333375" indent="-323850">
              <a:buClrTx/>
              <a:buFontTx/>
              <a:buNone/>
              <a:tabLst>
                <a:tab pos="333375" algn="l"/>
                <a:tab pos="446088" algn="l"/>
                <a:tab pos="903288" algn="l"/>
                <a:tab pos="1360488" algn="l"/>
                <a:tab pos="1817688" algn="l"/>
                <a:tab pos="2274888" algn="l"/>
                <a:tab pos="2732088" algn="l"/>
                <a:tab pos="3189288" algn="l"/>
                <a:tab pos="3646488" algn="l"/>
                <a:tab pos="4103688" algn="l"/>
                <a:tab pos="4560888" algn="l"/>
                <a:tab pos="5018088" algn="l"/>
                <a:tab pos="5475288" algn="l"/>
                <a:tab pos="5932488" algn="l"/>
                <a:tab pos="6389688" algn="l"/>
                <a:tab pos="6846888" algn="l"/>
                <a:tab pos="7304088" algn="l"/>
                <a:tab pos="7761288" algn="l"/>
                <a:tab pos="8218488" algn="l"/>
                <a:tab pos="8675688" algn="l"/>
                <a:tab pos="9132888" algn="l"/>
              </a:tabLst>
            </a:pPr>
            <a:endParaRPr lang="en-US" altLang="en-US"/>
          </a:p>
        </p:txBody>
      </p:sp>
      <p:grpSp>
        <p:nvGrpSpPr>
          <p:cNvPr id="9219" name="Group 3">
            <a:extLst>
              <a:ext uri="{FF2B5EF4-FFF2-40B4-BE49-F238E27FC236}">
                <a16:creationId xmlns:a16="http://schemas.microsoft.com/office/drawing/2014/main" id="{C95EB618-B017-4E23-A9B6-0E01A1CDD131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1075" cy="6010275"/>
            <a:chOff x="144" y="144"/>
            <a:chExt cx="5418" cy="3786"/>
          </a:xfrm>
        </p:grpSpPr>
        <p:grpSp>
          <p:nvGrpSpPr>
            <p:cNvPr id="9220" name="Group 4">
              <a:extLst>
                <a:ext uri="{FF2B5EF4-FFF2-40B4-BE49-F238E27FC236}">
                  <a16:creationId xmlns:a16="http://schemas.microsoft.com/office/drawing/2014/main" id="{95FCC765-BA35-4E17-8B25-A472438C06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0" cy="3738"/>
              <a:chOff x="192" y="192"/>
              <a:chExt cx="5370" cy="3738"/>
            </a:xfrm>
          </p:grpSpPr>
          <p:sp>
            <p:nvSpPr>
              <p:cNvPr id="9221" name="Line 5">
                <a:extLst>
                  <a:ext uri="{FF2B5EF4-FFF2-40B4-BE49-F238E27FC236}">
                    <a16:creationId xmlns:a16="http://schemas.microsoft.com/office/drawing/2014/main" id="{88F916DE-3448-4C8F-AAA8-A3BC9C2FE9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0" cy="0"/>
              </a:xfrm>
              <a:prstGeom prst="line">
                <a:avLst/>
              </a:prstGeom>
              <a:noFill/>
              <a:ln w="57240" cap="sq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2" name="Line 6">
                <a:extLst>
                  <a:ext uri="{FF2B5EF4-FFF2-40B4-BE49-F238E27FC236}">
                    <a16:creationId xmlns:a16="http://schemas.microsoft.com/office/drawing/2014/main" id="{E6CC3BC9-79E7-4EF6-9B6A-2B4B89C01C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8"/>
              </a:xfrm>
              <a:prstGeom prst="line">
                <a:avLst/>
              </a:prstGeom>
              <a:noFill/>
              <a:ln w="57240" cap="sq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223" name="Rectangle 7">
              <a:extLst>
                <a:ext uri="{FF2B5EF4-FFF2-40B4-BE49-F238E27FC236}">
                  <a16:creationId xmlns:a16="http://schemas.microsoft.com/office/drawing/2014/main" id="{4F9D5592-522C-4B9B-A02A-EEBD37B7D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38" cy="138"/>
            </a:xfrm>
            <a:prstGeom prst="rect">
              <a:avLst/>
            </a:prstGeom>
            <a:solidFill>
              <a:srgbClr val="333399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9224" name="Picture 8">
            <a:extLst>
              <a:ext uri="{FF2B5EF4-FFF2-40B4-BE49-F238E27FC236}">
                <a16:creationId xmlns:a16="http://schemas.microsoft.com/office/drawing/2014/main" id="{F21C3573-17D9-4ED2-819F-2303CDC12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86000"/>
            <a:ext cx="4876800" cy="380523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9225" name="Group 9">
            <a:extLst>
              <a:ext uri="{FF2B5EF4-FFF2-40B4-BE49-F238E27FC236}">
                <a16:creationId xmlns:a16="http://schemas.microsoft.com/office/drawing/2014/main" id="{0079AFFC-8970-4000-BB83-63061359137B}"/>
              </a:ext>
            </a:extLst>
          </p:cNvPr>
          <p:cNvGrpSpPr>
            <a:grpSpLocks/>
          </p:cNvGrpSpPr>
          <p:nvPr/>
        </p:nvGrpSpPr>
        <p:grpSpPr bwMode="auto">
          <a:xfrm>
            <a:off x="7543800" y="5029200"/>
            <a:ext cx="1285875" cy="828675"/>
            <a:chOff x="4752" y="3168"/>
            <a:chExt cx="810" cy="522"/>
          </a:xfrm>
        </p:grpSpPr>
        <p:sp>
          <p:nvSpPr>
            <p:cNvPr id="9226" name="AutoShape 10">
              <a:extLst>
                <a:ext uri="{FF2B5EF4-FFF2-40B4-BE49-F238E27FC236}">
                  <a16:creationId xmlns:a16="http://schemas.microsoft.com/office/drawing/2014/main" id="{CA853C02-F59D-413B-9315-0FA0BA1F3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3360"/>
              <a:ext cx="618" cy="330"/>
            </a:xfrm>
            <a:prstGeom prst="rightArrow">
              <a:avLst>
                <a:gd name="adj1" fmla="val 50000"/>
                <a:gd name="adj2" fmla="val 46818"/>
              </a:avLst>
            </a:prstGeom>
            <a:solidFill>
              <a:srgbClr val="008000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7" name="Text Box 11">
              <a:extLst>
                <a:ext uri="{FF2B5EF4-FFF2-40B4-BE49-F238E27FC236}">
                  <a16:creationId xmlns:a16="http://schemas.microsoft.com/office/drawing/2014/main" id="{3A4C4B75-3668-45B8-A6DF-3EA7991BC6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2" y="3168"/>
              <a:ext cx="810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Noto Sans CJK SC Regular" charset="0"/>
                </a:defRPr>
              </a:lvl9pPr>
            </a:lstStyle>
            <a:p>
              <a:pPr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Waveforms</a:t>
              </a:r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8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  <p:animScale>
                                      <p:cBhvr additive="repl">
                                        <p:cTn id="19" dur="250" autoRev="1" fill="hold"/>
                                        <p:tgtEl>
                                          <p:spTgt spid="9225"/>
                                        </p:tgtEl>
                                      </p:cBhvr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0"/>
            </a:gs>
            <a:gs pos="100000">
              <a:srgbClr val="C1C1B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979FC332-37AF-49B5-8E1C-403658177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400"/>
              <a:t>Edge-Triggered D Flip-Flop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E9160DF7-58FE-459A-8991-A66E89A47F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0425" y="1216025"/>
            <a:ext cx="7899400" cy="914400"/>
          </a:xfrm>
          <a:ln/>
        </p:spPr>
        <p:txBody>
          <a:bodyPr/>
          <a:lstStyle/>
          <a:p>
            <a:pPr indent="-333375">
              <a:spcBef>
                <a:spcPts val="700"/>
              </a:spcBef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2800"/>
              <a:t>Find output for D flip-flop if Q is initially LOW.</a:t>
            </a:r>
          </a:p>
        </p:txBody>
      </p:sp>
      <p:grpSp>
        <p:nvGrpSpPr>
          <p:cNvPr id="10243" name="Group 3">
            <a:extLst>
              <a:ext uri="{FF2B5EF4-FFF2-40B4-BE49-F238E27FC236}">
                <a16:creationId xmlns:a16="http://schemas.microsoft.com/office/drawing/2014/main" id="{0949C95C-8CD2-468A-AA1A-262294EFFAD6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1075" cy="6010275"/>
            <a:chOff x="144" y="144"/>
            <a:chExt cx="5418" cy="3786"/>
          </a:xfrm>
        </p:grpSpPr>
        <p:grpSp>
          <p:nvGrpSpPr>
            <p:cNvPr id="10244" name="Group 4">
              <a:extLst>
                <a:ext uri="{FF2B5EF4-FFF2-40B4-BE49-F238E27FC236}">
                  <a16:creationId xmlns:a16="http://schemas.microsoft.com/office/drawing/2014/main" id="{8768E4D1-6FC1-4BCE-996C-0E08A501CF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0" cy="3738"/>
              <a:chOff x="192" y="192"/>
              <a:chExt cx="5370" cy="3738"/>
            </a:xfrm>
          </p:grpSpPr>
          <p:sp>
            <p:nvSpPr>
              <p:cNvPr id="10245" name="Line 5">
                <a:extLst>
                  <a:ext uri="{FF2B5EF4-FFF2-40B4-BE49-F238E27FC236}">
                    <a16:creationId xmlns:a16="http://schemas.microsoft.com/office/drawing/2014/main" id="{5CF264CA-600A-4B72-B2CE-8D61694B50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0" cy="0"/>
              </a:xfrm>
              <a:prstGeom prst="line">
                <a:avLst/>
              </a:prstGeom>
              <a:noFill/>
              <a:ln w="57240" cap="sq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46" name="Line 6">
                <a:extLst>
                  <a:ext uri="{FF2B5EF4-FFF2-40B4-BE49-F238E27FC236}">
                    <a16:creationId xmlns:a16="http://schemas.microsoft.com/office/drawing/2014/main" id="{E908070E-6351-453D-B1E8-F48DE5E690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8"/>
              </a:xfrm>
              <a:prstGeom prst="line">
                <a:avLst/>
              </a:prstGeom>
              <a:noFill/>
              <a:ln w="57240" cap="sq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47" name="Rectangle 7">
              <a:extLst>
                <a:ext uri="{FF2B5EF4-FFF2-40B4-BE49-F238E27FC236}">
                  <a16:creationId xmlns:a16="http://schemas.microsoft.com/office/drawing/2014/main" id="{9F78B41A-BE84-450A-B346-F13E6FD08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38" cy="138"/>
            </a:xfrm>
            <a:prstGeom prst="rect">
              <a:avLst/>
            </a:prstGeom>
            <a:solidFill>
              <a:srgbClr val="333399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248" name="Picture 8">
            <a:extLst>
              <a:ext uri="{FF2B5EF4-FFF2-40B4-BE49-F238E27FC236}">
                <a16:creationId xmlns:a16="http://schemas.microsoft.com/office/drawing/2014/main" id="{6634DBB1-5694-4550-9EEE-ADAA149FF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13" y="4038600"/>
            <a:ext cx="5495925" cy="193357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49" name="Picture 9">
            <a:extLst>
              <a:ext uri="{FF2B5EF4-FFF2-40B4-BE49-F238E27FC236}">
                <a16:creationId xmlns:a16="http://schemas.microsoft.com/office/drawing/2014/main" id="{7E1E035F-9FD8-4675-8E97-6E39E6CC8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57400"/>
            <a:ext cx="4343400" cy="15890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5441A87A-1334-4E86-A733-D5B7540CF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2138363"/>
            <a:ext cx="171450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51" name="Rectangle 11">
            <a:extLst>
              <a:ext uri="{FF2B5EF4-FFF2-40B4-BE49-F238E27FC236}">
                <a16:creationId xmlns:a16="http://schemas.microsoft.com/office/drawing/2014/main" id="{1128CD07-13A2-4BC0-B668-84EAFBE26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3425" y="5094288"/>
            <a:ext cx="5354638" cy="7842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Rectangle 12">
            <a:extLst>
              <a:ext uri="{FF2B5EF4-FFF2-40B4-BE49-F238E27FC236}">
                <a16:creationId xmlns:a16="http://schemas.microsoft.com/office/drawing/2014/main" id="{4409F433-C287-4724-9CF0-A5F0E73CE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113" y="5202238"/>
            <a:ext cx="4745037" cy="7842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3" name="Rectangle 13">
            <a:extLst>
              <a:ext uri="{FF2B5EF4-FFF2-40B4-BE49-F238E27FC236}">
                <a16:creationId xmlns:a16="http://schemas.microsoft.com/office/drawing/2014/main" id="{57116DD7-2073-4511-9A80-1F5F974B1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600" y="5159375"/>
            <a:ext cx="3497263" cy="7842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4" name="Rectangle 14">
            <a:extLst>
              <a:ext uri="{FF2B5EF4-FFF2-40B4-BE49-F238E27FC236}">
                <a16:creationId xmlns:a16="http://schemas.microsoft.com/office/drawing/2014/main" id="{36748C6C-6643-46CC-BFB4-1D4146569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7475" y="5151438"/>
            <a:ext cx="2160588" cy="7842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5" name="Rectangle 15">
            <a:extLst>
              <a:ext uri="{FF2B5EF4-FFF2-40B4-BE49-F238E27FC236}">
                <a16:creationId xmlns:a16="http://schemas.microsoft.com/office/drawing/2014/main" id="{A60EFD71-3376-4C93-9827-2DA3AE957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1763" y="5130800"/>
            <a:ext cx="912812" cy="7842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0"/>
            </a:gs>
            <a:gs pos="100000">
              <a:srgbClr val="C1C1B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096E3690-2BFD-4850-A440-C73AACAC80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400"/>
              <a:t>Edge-Triggered Flip-Flops</a:t>
            </a:r>
            <a:r>
              <a:rPr lang="en-US" altLang="en-US"/>
              <a:t> 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04DEFEB8-1C72-40BE-91DA-FAE00D2E60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295400"/>
            <a:ext cx="7924800" cy="609600"/>
          </a:xfrm>
          <a:ln/>
        </p:spPr>
        <p:txBody>
          <a:bodyPr/>
          <a:lstStyle/>
          <a:p>
            <a:pPr marL="333375" indent="-333375">
              <a:buFont typeface="Arial" panose="020B0604020202020204" pitchFamily="34" charset="0"/>
              <a:buChar char="•"/>
              <a:tabLst>
                <a:tab pos="333375" algn="l"/>
                <a:tab pos="446088" algn="l"/>
                <a:tab pos="903288" algn="l"/>
                <a:tab pos="1360488" algn="l"/>
                <a:tab pos="1817688" algn="l"/>
                <a:tab pos="2274888" algn="l"/>
                <a:tab pos="2732088" algn="l"/>
                <a:tab pos="3189288" algn="l"/>
                <a:tab pos="3646488" algn="l"/>
                <a:tab pos="4103688" algn="l"/>
                <a:tab pos="4560888" algn="l"/>
                <a:tab pos="5018088" algn="l"/>
                <a:tab pos="5475288" algn="l"/>
                <a:tab pos="5932488" algn="l"/>
                <a:tab pos="6389688" algn="l"/>
                <a:tab pos="6846888" algn="l"/>
                <a:tab pos="7304088" algn="l"/>
                <a:tab pos="7761288" algn="l"/>
                <a:tab pos="8218488" algn="l"/>
                <a:tab pos="8675688" algn="l"/>
                <a:tab pos="9132888" algn="l"/>
              </a:tabLst>
            </a:pPr>
            <a:r>
              <a:rPr lang="en-US" altLang="en-US"/>
              <a:t>J-K flip-flop</a:t>
            </a:r>
          </a:p>
        </p:txBody>
      </p:sp>
      <p:grpSp>
        <p:nvGrpSpPr>
          <p:cNvPr id="11267" name="Group 3">
            <a:extLst>
              <a:ext uri="{FF2B5EF4-FFF2-40B4-BE49-F238E27FC236}">
                <a16:creationId xmlns:a16="http://schemas.microsoft.com/office/drawing/2014/main" id="{275A115F-D1EC-4879-AF3D-9521DAFEC5F5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28600"/>
            <a:ext cx="8601075" cy="6010275"/>
            <a:chOff x="144" y="144"/>
            <a:chExt cx="5418" cy="3786"/>
          </a:xfrm>
        </p:grpSpPr>
        <p:grpSp>
          <p:nvGrpSpPr>
            <p:cNvPr id="11268" name="Group 4">
              <a:extLst>
                <a:ext uri="{FF2B5EF4-FFF2-40B4-BE49-F238E27FC236}">
                  <a16:creationId xmlns:a16="http://schemas.microsoft.com/office/drawing/2014/main" id="{2D67B273-7B50-40A3-817C-2B63E8A5D5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" y="192"/>
              <a:ext cx="5370" cy="3738"/>
              <a:chOff x="192" y="192"/>
              <a:chExt cx="5370" cy="3738"/>
            </a:xfrm>
          </p:grpSpPr>
          <p:sp>
            <p:nvSpPr>
              <p:cNvPr id="11269" name="Line 5">
                <a:extLst>
                  <a:ext uri="{FF2B5EF4-FFF2-40B4-BE49-F238E27FC236}">
                    <a16:creationId xmlns:a16="http://schemas.microsoft.com/office/drawing/2014/main" id="{639093EA-CE09-4A3E-8A57-8CFCB7BDFC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70" cy="0"/>
              </a:xfrm>
              <a:prstGeom prst="line">
                <a:avLst/>
              </a:prstGeom>
              <a:noFill/>
              <a:ln w="57240" cap="sq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0" name="Line 6">
                <a:extLst>
                  <a:ext uri="{FF2B5EF4-FFF2-40B4-BE49-F238E27FC236}">
                    <a16:creationId xmlns:a16="http://schemas.microsoft.com/office/drawing/2014/main" id="{E7FCB676-D6D5-4CE3-B7BB-18ABB4637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8"/>
              </a:xfrm>
              <a:prstGeom prst="line">
                <a:avLst/>
              </a:prstGeom>
              <a:noFill/>
              <a:ln w="57240" cap="sq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71" name="Rectangle 7">
              <a:extLst>
                <a:ext uri="{FF2B5EF4-FFF2-40B4-BE49-F238E27FC236}">
                  <a16:creationId xmlns:a16="http://schemas.microsoft.com/office/drawing/2014/main" id="{DF786001-9471-4E95-802C-5AD5B3CB1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138" cy="138"/>
            </a:xfrm>
            <a:prstGeom prst="rect">
              <a:avLst/>
            </a:prstGeom>
            <a:solidFill>
              <a:srgbClr val="333399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1272" name="Picture 8">
            <a:extLst>
              <a:ext uri="{FF2B5EF4-FFF2-40B4-BE49-F238E27FC236}">
                <a16:creationId xmlns:a16="http://schemas.microsoft.com/office/drawing/2014/main" id="{AA704712-E041-4750-B481-E413C257E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2090738"/>
            <a:ext cx="6267450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Noto Sans CJK SC Regular"/>
      </a:majorFont>
      <a:minorFont>
        <a:latin typeface="Arial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7394</TotalTime>
  <Words>395</Words>
  <Application>Microsoft Office PowerPoint</Application>
  <PresentationFormat>On-screen Show (4:3)</PresentationFormat>
  <Paragraphs>55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Times New Roman</vt:lpstr>
      <vt:lpstr>Arial</vt:lpstr>
      <vt:lpstr>Noto Sans CJK SC Regular</vt:lpstr>
      <vt:lpstr>DejaVu Sans</vt:lpstr>
      <vt:lpstr>Office Theme</vt:lpstr>
      <vt:lpstr>PowerPoint Presentation</vt:lpstr>
      <vt:lpstr>Gated S-R latch</vt:lpstr>
      <vt:lpstr>Gated D latch</vt:lpstr>
      <vt:lpstr>Edge-Triggered Flip-Flops </vt:lpstr>
      <vt:lpstr>Edge-Triggered Flip-Flops </vt:lpstr>
      <vt:lpstr>PowerPoint Presentation</vt:lpstr>
      <vt:lpstr>Edge-Triggered D Flip-Flop</vt:lpstr>
      <vt:lpstr>Edge-Triggered D Flip-Flop</vt:lpstr>
      <vt:lpstr>Edge-Triggered Flip-Flops </vt:lpstr>
      <vt:lpstr>Edge-Triggered Flip-Flops </vt:lpstr>
      <vt:lpstr>Edge-Triggered J-K Flip-Flop</vt:lpstr>
      <vt:lpstr>Logic symbol for a J-K flip-flop with active-LOW preset and clear inputs.</vt:lpstr>
      <vt:lpstr>Determine Q output given the inputs shown. Assume Q is initially LOW.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</dc:title>
  <dc:subject>Flip-Flops and Related Devices</dc:subject>
  <dc:creator>David L. Heiserman</dc:creator>
  <cp:keywords/>
  <dc:description/>
  <cp:lastModifiedBy>Saad Ahmad</cp:lastModifiedBy>
  <cp:revision>63</cp:revision>
  <cp:lastPrinted>1601-01-01T00:00:00Z</cp:lastPrinted>
  <dcterms:created xsi:type="dcterms:W3CDTF">2004-12-10T21:03:18Z</dcterms:created>
  <dcterms:modified xsi:type="dcterms:W3CDTF">2021-06-13T09:08:56Z</dcterms:modified>
</cp:coreProperties>
</file>